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8"/>
  </p:notesMasterIdLst>
  <p:sldIdLst>
    <p:sldId id="284" r:id="rId5"/>
    <p:sldId id="314" r:id="rId6"/>
    <p:sldId id="301" r:id="rId7"/>
    <p:sldId id="286" r:id="rId8"/>
    <p:sldId id="297" r:id="rId9"/>
    <p:sldId id="302" r:id="rId10"/>
    <p:sldId id="315" r:id="rId11"/>
    <p:sldId id="316" r:id="rId12"/>
    <p:sldId id="304" r:id="rId13"/>
    <p:sldId id="307" r:id="rId14"/>
    <p:sldId id="288" r:id="rId15"/>
    <p:sldId id="262" r:id="rId16"/>
    <p:sldId id="31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64653"/>
    <a:srgbClr val="282828"/>
    <a:srgbClr val="E9C46A"/>
    <a:srgbClr val="97EFD3"/>
    <a:srgbClr val="F15574"/>
    <a:srgbClr val="F4EBE8"/>
    <a:srgbClr val="ECC4BF"/>
    <a:srgbClr val="C9ABA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AFB645-286C-4332-B1C6-FC4E7FA6A689}" v="57" dt="2025-05-29T05:09:41.0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750" autoAdjust="0"/>
    <p:restoredTop sz="81226" autoAdjust="0"/>
  </p:normalViewPr>
  <p:slideViewPr>
    <p:cSldViewPr snapToGrid="0" snapToObjects="1" showGuides="1">
      <p:cViewPr varScale="1">
        <p:scale>
          <a:sx n="56" d="100"/>
          <a:sy n="56" d="100"/>
        </p:scale>
        <p:origin x="1350" y="78"/>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g>
</file>

<file path=ppt/media/image10.png>
</file>

<file path=ppt/media/image2.png>
</file>

<file path=ppt/media/image3.jpg>
</file>

<file path=ppt/media/image4.jpg>
</file>

<file path=ppt/media/image5.jpg>
</file>

<file path=ppt/media/image6.jpg>
</file>

<file path=ppt/media/image7.jp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1/4/2026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AU"/>
          </a:p>
        </p:txBody>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80D3DFC-11A7-4DDF-8AEE-A5ACE051EBF3}" type="slidenum">
              <a:rPr lang="en-US" smtClean="0"/>
              <a:t>1</a:t>
            </a:fld>
            <a:endParaRPr lang="en-US" dirty="0"/>
          </a:p>
        </p:txBody>
      </p:sp>
    </p:spTree>
    <p:extLst>
      <p:ext uri="{BB962C8B-B14F-4D97-AF65-F5344CB8AC3E}">
        <p14:creationId xmlns:p14="http://schemas.microsoft.com/office/powerpoint/2010/main" val="3187239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AU"/>
          </a:p>
        </p:txBody>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80D3DFC-11A7-4DDF-8AEE-A5ACE051EBF3}" type="slidenum">
              <a:rPr lang="en-US" smtClean="0"/>
              <a:t>3</a:t>
            </a:fld>
            <a:endParaRPr lang="en-US" dirty="0"/>
          </a:p>
        </p:txBody>
      </p:sp>
    </p:spTree>
    <p:extLst>
      <p:ext uri="{BB962C8B-B14F-4D97-AF65-F5344CB8AC3E}">
        <p14:creationId xmlns:p14="http://schemas.microsoft.com/office/powerpoint/2010/main" val="3989687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AU"/>
          </a:p>
        </p:txBody>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80D3DFC-11A7-4DDF-8AEE-A5ACE051EBF3}" type="slidenum">
              <a:rPr lang="en-US" smtClean="0"/>
              <a:t>4</a:t>
            </a:fld>
            <a:endParaRPr lang="en-US" dirty="0"/>
          </a:p>
        </p:txBody>
      </p:sp>
    </p:spTree>
    <p:extLst>
      <p:ext uri="{BB962C8B-B14F-4D97-AF65-F5344CB8AC3E}">
        <p14:creationId xmlns:p14="http://schemas.microsoft.com/office/powerpoint/2010/main" val="24761602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80D3DFC-11A7-4DDF-8AEE-A5ACE051EBF3}" type="slidenum">
              <a:rPr lang="en-US" smtClean="0"/>
              <a:t>5</a:t>
            </a:fld>
            <a:endParaRPr lang="en-US" dirty="0"/>
          </a:p>
        </p:txBody>
      </p:sp>
    </p:spTree>
    <p:extLst>
      <p:ext uri="{BB962C8B-B14F-4D97-AF65-F5344CB8AC3E}">
        <p14:creationId xmlns:p14="http://schemas.microsoft.com/office/powerpoint/2010/main" val="20322040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en-AU"/>
          </a:p>
        </p:txBody>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80D3DFC-11A7-4DDF-8AEE-A5ACE051EBF3}" type="slidenum">
              <a:rPr lang="en-US" smtClean="0"/>
              <a:t>6</a:t>
            </a:fld>
            <a:endParaRPr lang="en-US" dirty="0"/>
          </a:p>
        </p:txBody>
      </p:sp>
    </p:spTree>
    <p:extLst>
      <p:ext uri="{BB962C8B-B14F-4D97-AF65-F5344CB8AC3E}">
        <p14:creationId xmlns:p14="http://schemas.microsoft.com/office/powerpoint/2010/main" val="32105790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80D3DFC-11A7-4DDF-8AEE-A5ACE051EBF3}" type="slidenum">
              <a:rPr lang="en-US" smtClean="0"/>
              <a:t>8</a:t>
            </a:fld>
            <a:endParaRPr lang="en-US" dirty="0"/>
          </a:p>
        </p:txBody>
      </p:sp>
    </p:spTree>
    <p:extLst>
      <p:ext uri="{BB962C8B-B14F-4D97-AF65-F5344CB8AC3E}">
        <p14:creationId xmlns:p14="http://schemas.microsoft.com/office/powerpoint/2010/main" val="22872099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80D3DFC-11A7-4DDF-8AEE-A5ACE051EBF3}" type="slidenum">
              <a:rPr lang="en-US" smtClean="0"/>
              <a:t>9</a:t>
            </a:fld>
            <a:endParaRPr lang="en-US" dirty="0"/>
          </a:p>
        </p:txBody>
      </p:sp>
    </p:spTree>
    <p:extLst>
      <p:ext uri="{BB962C8B-B14F-4D97-AF65-F5344CB8AC3E}">
        <p14:creationId xmlns:p14="http://schemas.microsoft.com/office/powerpoint/2010/main" val="4434137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80D3DFC-11A7-4DDF-8AEE-A5ACE051EBF3}" type="slidenum">
              <a:rPr lang="en-US" smtClean="0"/>
              <a:t>10</a:t>
            </a:fld>
            <a:endParaRPr lang="en-US" dirty="0"/>
          </a:p>
        </p:txBody>
      </p:sp>
    </p:spTree>
    <p:extLst>
      <p:ext uri="{BB962C8B-B14F-4D97-AF65-F5344CB8AC3E}">
        <p14:creationId xmlns:p14="http://schemas.microsoft.com/office/powerpoint/2010/main" val="611000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GB" noProof="0"/>
              <a:t>Click to edit Master title style</a:t>
            </a:r>
            <a:endParaRPr lang="en-US" noProof="0"/>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a:t>Click to edit Master subtitle style</a:t>
            </a:r>
            <a:endParaRPr lang="en-US" noProof="0"/>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GB" noProof="0"/>
              <a:t>Click icon to add picture</a:t>
            </a:r>
            <a:endParaRPr lang="en-US" noProof="0"/>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GB" noProof="0"/>
              <a:t>Click to edit Master title style</a:t>
            </a:r>
            <a:endParaRPr lang="en-US" noProof="0"/>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GB" noProof="0"/>
              <a:t>Click to edit Master text styles</a:t>
            </a:r>
          </a:p>
          <a:p>
            <a:pPr lvl="1"/>
            <a:r>
              <a:rPr lang="en-GB"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GB" noProof="0"/>
              <a:t>Click to edit Master text styles</a:t>
            </a:r>
          </a:p>
          <a:p>
            <a:pPr lvl="1"/>
            <a:r>
              <a:rPr lang="en-GB"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GB" noProof="0"/>
              <a:t>Click to edit Master text styles</a:t>
            </a:r>
          </a:p>
          <a:p>
            <a:pPr lvl="1"/>
            <a:r>
              <a:rPr lang="en-GB"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GB" noProof="0"/>
              <a:t>Click to edit Master text styles</a:t>
            </a:r>
          </a:p>
          <a:p>
            <a:pPr lvl="1"/>
            <a:r>
              <a:rPr lang="en-GB"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GB" noProof="0"/>
              <a:t>Click to edit Master text styles</a:t>
            </a:r>
          </a:p>
          <a:p>
            <a:pPr lvl="1"/>
            <a:r>
              <a:rPr lang="en-GB"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GB" noProof="0"/>
              <a:t>Click to edit Master title style</a:t>
            </a:r>
            <a:endParaRPr lang="en-US" noProof="0"/>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GB" noProof="0"/>
              <a:t>Click to edit Master title style</a:t>
            </a:r>
            <a:endParaRPr lang="en-US" noProof="0"/>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GB"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GB"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GB" noProof="0"/>
              <a:t>Click to edit Master title style</a:t>
            </a:r>
            <a:endParaRPr lang="en-US" noProof="0"/>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GB"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GB"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GB"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GB" noProof="0"/>
              <a:t>Click to edit Master title style</a:t>
            </a:r>
            <a:endParaRPr lang="en-US" noProof="0"/>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GB" noProof="0"/>
              <a:t>Click icon to add picture</a:t>
            </a:r>
            <a:endParaRPr lang="en-US" noProof="0"/>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GB"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GB" noProof="0"/>
              <a:t>Click to edit Master title style</a:t>
            </a:r>
            <a:endParaRPr lang="en-US" noProof="0"/>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noProof="0"/>
              <a:t>Click to edit Master subtitle style</a:t>
            </a:r>
            <a:endParaRPr lang="en-US" noProof="0"/>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GB" noProof="0"/>
              <a:t>Click icon to add picture</a:t>
            </a:r>
            <a:endParaRPr lang="en-US" noProof="0"/>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GB" noProof="0"/>
              <a:t>Click to edit Master title style</a:t>
            </a:r>
            <a:endParaRPr lang="en-US" noProof="0"/>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GB" noProof="0"/>
              <a:t>Click to edit Master title style</a:t>
            </a:r>
            <a:endParaRPr lang="en-US" noProof="0"/>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GB"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GB"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GB"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GB"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GB"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GB" noProof="0"/>
              <a:t>Click to edit Master title style</a:t>
            </a:r>
            <a:endParaRPr lang="en-US" noProof="0"/>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GB" noProof="0"/>
              <a:t>Click icon to add picture</a:t>
            </a:r>
            <a:endParaRPr lang="en-US" noProof="0"/>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GB"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GB" noProof="0"/>
              <a:t>Click to edit Master title style</a:t>
            </a:r>
            <a:endParaRPr lang="en-US" noProof="0"/>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GB" noProof="0"/>
              <a:t>Click icon to add picture</a:t>
            </a:r>
            <a:endParaRPr lang="en-US" noProof="0"/>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GB" noProof="0"/>
              <a:t>Click to edit Master title style</a:t>
            </a:r>
            <a:endParaRPr lang="en-US" noProof="0"/>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GB" noProof="0"/>
              <a:t>Click to edit Master title style</a:t>
            </a:r>
            <a:endParaRPr lang="en-US" noProof="0"/>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GB"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GB" noProof="0"/>
              <a:t>Click to edit Master title style</a:t>
            </a:r>
            <a:endParaRPr lang="en-US" noProof="0"/>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GB"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GB"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GB"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GB"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GB"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GB"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GB"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GB"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GB" noProof="0"/>
              <a:t>Click to edit Master title style</a:t>
            </a:r>
            <a:endParaRPr lang="en-US" noProof="0"/>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GB"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GB"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GB"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GB"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GB"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GB"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GB"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GB"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GB"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GB"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GB"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GB"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GB"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GB"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GB"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GB" noProof="0"/>
              <a:t>Click icon to add picture</a:t>
            </a:r>
            <a:endParaRPr lang="en-US" noProof="0"/>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GB"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GB" noProof="0"/>
              <a:t>Click to edit Master title style</a:t>
            </a:r>
            <a:endParaRPr lang="en-US" noProof="0"/>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GB" noProof="0"/>
              <a:t>Click icon to add picture</a:t>
            </a:r>
            <a:endParaRPr lang="en-US" noProof="0"/>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GB"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GB"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GB" noProof="0"/>
              <a:t>Click icon to add picture</a:t>
            </a:r>
            <a:endParaRPr lang="en-US" noProof="0"/>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GB"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GB"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GB" noProof="0"/>
              <a:t>Click icon to add picture</a:t>
            </a:r>
            <a:endParaRPr lang="en-US" noProof="0"/>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GB"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GB"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GB" noProof="0"/>
              <a:t>Click icon to add picture</a:t>
            </a:r>
            <a:endParaRPr lang="en-US" noProof="0"/>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GB"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GB"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GB" noProof="0"/>
              <a:t>Click icon to add picture</a:t>
            </a:r>
            <a:endParaRPr lang="en-US" noProof="0"/>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GB"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GB"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title"/>
          </p:nvPr>
        </p:nvSpPr>
        <p:spPr>
          <a:xfrm>
            <a:off x="1139952" y="512064"/>
            <a:ext cx="9912096" cy="1014984"/>
          </a:xfrm>
        </p:spPr>
        <p:txBody>
          <a:bodyPr anchor="t">
            <a:normAutofit/>
          </a:bodyPr>
          <a:lstStyle/>
          <a:p>
            <a:r>
              <a:rPr lang="en-US"/>
              <a:t>PARAHEALTH System</a:t>
            </a:r>
            <a:endParaRPr lang="en-US" dirty="0"/>
          </a:p>
        </p:txBody>
      </p:sp>
      <p:sp>
        <p:nvSpPr>
          <p:cNvPr id="43" name="Slide Number Placeholder 3">
            <a:extLst>
              <a:ext uri="{FF2B5EF4-FFF2-40B4-BE49-F238E27FC236}">
                <a16:creationId xmlns:a16="http://schemas.microsoft.com/office/drawing/2014/main" id="{85E1BF98-BE74-2D4B-FDB0-48B1DFA1135D}"/>
              </a:ext>
            </a:extLst>
          </p:cNvPr>
          <p:cNvSpPr>
            <a:spLocks noGrp="1"/>
          </p:cNvSpPr>
          <p:nvPr>
            <p:ph type="sldNum" sz="quarter" idx="12"/>
          </p:nvPr>
        </p:nvSpPr>
        <p:spPr>
          <a:xfrm>
            <a:off x="838200" y="6400904"/>
            <a:ext cx="365760" cy="246888"/>
          </a:xfrm>
        </p:spPr>
        <p:txBody>
          <a:bodyPr/>
          <a:lstStyle/>
          <a:p>
            <a:pPr>
              <a:spcAft>
                <a:spcPts val="600"/>
              </a:spcAft>
            </a:pPr>
            <a:fld id="{8D0AFDD5-844D-364D-8AEC-50CF4D36D55D}" type="slidenum">
              <a:rPr lang="en-US" sz="1800" b="1" noProof="0" smtClean="0"/>
              <a:pPr>
                <a:spcAft>
                  <a:spcPts val="600"/>
                </a:spcAft>
              </a:pPr>
              <a:t>1</a:t>
            </a:fld>
            <a:endParaRPr lang="en-US" sz="1800" b="1" noProof="0" dirty="0"/>
          </a:p>
        </p:txBody>
      </p:sp>
      <p:sp>
        <p:nvSpPr>
          <p:cNvPr id="44" name="Footer Placeholder 4">
            <a:extLst>
              <a:ext uri="{FF2B5EF4-FFF2-40B4-BE49-F238E27FC236}">
                <a16:creationId xmlns:a16="http://schemas.microsoft.com/office/drawing/2014/main" id="{5925AB3E-6299-AD2B-9591-BEF6FC747307}"/>
              </a:ext>
            </a:extLst>
          </p:cNvPr>
          <p:cNvSpPr>
            <a:spLocks noGrp="1"/>
          </p:cNvSpPr>
          <p:nvPr>
            <p:ph type="ftr" sz="quarter" idx="11"/>
          </p:nvPr>
        </p:nvSpPr>
        <p:spPr>
          <a:xfrm>
            <a:off x="5364480" y="6400904"/>
            <a:ext cx="1463040" cy="246888"/>
          </a:xfrm>
        </p:spPr>
        <p:txBody>
          <a:bodyPr/>
          <a:lstStyle/>
          <a:p>
            <a:pPr>
              <a:spcAft>
                <a:spcPts val="600"/>
              </a:spcAft>
            </a:pPr>
            <a:r>
              <a:rPr lang="en-US" sz="1800" b="1" dirty="0"/>
              <a:t>PARAHEALTH</a:t>
            </a:r>
            <a:endParaRPr lang="en-US" sz="1800" b="1" noProof="0" dirty="0"/>
          </a:p>
        </p:txBody>
      </p:sp>
      <p:sp>
        <p:nvSpPr>
          <p:cNvPr id="45" name="Date Placeholder 5">
            <a:extLst>
              <a:ext uri="{FF2B5EF4-FFF2-40B4-BE49-F238E27FC236}">
                <a16:creationId xmlns:a16="http://schemas.microsoft.com/office/drawing/2014/main" id="{149C1501-06BE-886F-50E4-16AFC92CF615}"/>
              </a:ext>
            </a:extLst>
          </p:cNvPr>
          <p:cNvSpPr>
            <a:spLocks noGrp="1"/>
          </p:cNvSpPr>
          <p:nvPr>
            <p:ph type="dt" sz="half" idx="10"/>
          </p:nvPr>
        </p:nvSpPr>
        <p:spPr>
          <a:xfrm>
            <a:off x="10629145" y="6400904"/>
            <a:ext cx="640080" cy="246888"/>
          </a:xfrm>
        </p:spPr>
        <p:txBody>
          <a:bodyPr/>
          <a:lstStyle/>
          <a:p>
            <a:pPr>
              <a:spcAft>
                <a:spcPts val="600"/>
              </a:spcAft>
            </a:pPr>
            <a:r>
              <a:rPr lang="en-US" sz="1200" b="1" dirty="0"/>
              <a:t>04/1/26</a:t>
            </a:r>
            <a:endParaRPr lang="en-US" sz="1200" b="1" noProof="0" dirty="0"/>
          </a:p>
        </p:txBody>
      </p:sp>
      <p:pic>
        <p:nvPicPr>
          <p:cNvPr id="5" name="Content Placeholder 4" descr="A person using a smart watch&#10;&#10;AI-generated content may be incorrect.">
            <a:extLst>
              <a:ext uri="{FF2B5EF4-FFF2-40B4-BE49-F238E27FC236}">
                <a16:creationId xmlns:a16="http://schemas.microsoft.com/office/drawing/2014/main" id="{E14A92E7-6450-9199-B71D-9902BA9258C4}"/>
              </a:ext>
            </a:extLst>
          </p:cNvPr>
          <p:cNvPicPr>
            <a:picLocks noGrp="1" noChangeAspect="1"/>
          </p:cNvPicPr>
          <p:nvPr>
            <p:ph idx="1"/>
          </p:nvPr>
        </p:nvPicPr>
        <p:blipFill>
          <a:blip r:embed="rId3"/>
          <a:stretch>
            <a:fillRect/>
          </a:stretch>
        </p:blipFill>
        <p:spPr>
          <a:xfrm>
            <a:off x="838200" y="1809750"/>
            <a:ext cx="10213848" cy="4160838"/>
          </a:xfrm>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A5622-EFF3-D705-C36B-9AD995AC1775}"/>
              </a:ext>
            </a:extLst>
          </p:cNvPr>
          <p:cNvSpPr>
            <a:spLocks noGrp="1"/>
          </p:cNvSpPr>
          <p:nvPr>
            <p:ph type="title"/>
          </p:nvPr>
        </p:nvSpPr>
        <p:spPr/>
        <p:txBody>
          <a:bodyPr/>
          <a:lstStyle/>
          <a:p>
            <a:r>
              <a:rPr lang="en-US" dirty="0"/>
              <a:t>WORKING</a:t>
            </a:r>
            <a:endParaRPr lang="en-AU" dirty="0"/>
          </a:p>
        </p:txBody>
      </p:sp>
      <p:sp>
        <p:nvSpPr>
          <p:cNvPr id="4" name="Slide Number Placeholder 3">
            <a:extLst>
              <a:ext uri="{FF2B5EF4-FFF2-40B4-BE49-F238E27FC236}">
                <a16:creationId xmlns:a16="http://schemas.microsoft.com/office/drawing/2014/main" id="{23CCDB86-0473-1B53-E625-CC260042346B}"/>
              </a:ext>
            </a:extLst>
          </p:cNvPr>
          <p:cNvSpPr>
            <a:spLocks noGrp="1"/>
          </p:cNvSpPr>
          <p:nvPr>
            <p:ph type="sldNum" sz="quarter" idx="12"/>
          </p:nvPr>
        </p:nvSpPr>
        <p:spPr/>
        <p:txBody>
          <a:bodyPr/>
          <a:lstStyle/>
          <a:p>
            <a:r>
              <a:rPr lang="en-US" sz="1800" b="1" noProof="0" dirty="0"/>
              <a:t>11</a:t>
            </a:r>
          </a:p>
        </p:txBody>
      </p:sp>
      <p:sp>
        <p:nvSpPr>
          <p:cNvPr id="5" name="Footer Placeholder 4">
            <a:extLst>
              <a:ext uri="{FF2B5EF4-FFF2-40B4-BE49-F238E27FC236}">
                <a16:creationId xmlns:a16="http://schemas.microsoft.com/office/drawing/2014/main" id="{3CC4FBCA-03DD-3887-E8E1-9604E51CCCC6}"/>
              </a:ext>
            </a:extLst>
          </p:cNvPr>
          <p:cNvSpPr>
            <a:spLocks noGrp="1"/>
          </p:cNvSpPr>
          <p:nvPr>
            <p:ph type="ftr" sz="quarter" idx="11"/>
          </p:nvPr>
        </p:nvSpPr>
        <p:spPr/>
        <p:txBody>
          <a:bodyPr/>
          <a:lstStyle/>
          <a:p>
            <a:r>
              <a:rPr lang="en-US" sz="1800" b="1" dirty="0"/>
              <a:t>PARAHEALTH</a:t>
            </a:r>
            <a:endParaRPr lang="en-US" sz="1800" b="1" noProof="0" dirty="0"/>
          </a:p>
        </p:txBody>
      </p:sp>
      <p:sp>
        <p:nvSpPr>
          <p:cNvPr id="6" name="Date Placeholder 5">
            <a:extLst>
              <a:ext uri="{FF2B5EF4-FFF2-40B4-BE49-F238E27FC236}">
                <a16:creationId xmlns:a16="http://schemas.microsoft.com/office/drawing/2014/main" id="{7F7DF548-5A1F-A14E-F1AF-2280D3EEEFE3}"/>
              </a:ext>
            </a:extLst>
          </p:cNvPr>
          <p:cNvSpPr>
            <a:spLocks noGrp="1"/>
          </p:cNvSpPr>
          <p:nvPr>
            <p:ph type="dt" sz="half" idx="10"/>
          </p:nvPr>
        </p:nvSpPr>
        <p:spPr>
          <a:xfrm>
            <a:off x="10629144" y="6400904"/>
            <a:ext cx="858005" cy="246888"/>
          </a:xfrm>
        </p:spPr>
        <p:txBody>
          <a:bodyPr/>
          <a:lstStyle/>
          <a:p>
            <a:r>
              <a:rPr lang="en-US" sz="1400" b="1" dirty="0"/>
              <a:t>04/1//26</a:t>
            </a:r>
            <a:endParaRPr lang="en-US" sz="1400" b="1" noProof="0" dirty="0"/>
          </a:p>
        </p:txBody>
      </p:sp>
      <p:pic>
        <p:nvPicPr>
          <p:cNvPr id="9" name="WhatsApp Video 2026-01-04 at 18.22.27_195857d6">
            <a:hlinkClick r:id="" action="ppaction://media"/>
            <a:extLst>
              <a:ext uri="{FF2B5EF4-FFF2-40B4-BE49-F238E27FC236}">
                <a16:creationId xmlns:a16="http://schemas.microsoft.com/office/drawing/2014/main" id="{5048D853-A136-429C-6871-4713FB51218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759789" y="1809750"/>
            <a:ext cx="9912095" cy="4160838"/>
          </a:xfrm>
        </p:spPr>
      </p:pic>
    </p:spTree>
    <p:extLst>
      <p:ext uri="{BB962C8B-B14F-4D97-AF65-F5344CB8AC3E}">
        <p14:creationId xmlns:p14="http://schemas.microsoft.com/office/powerpoint/2010/main" val="2947101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622"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7B9D02FC-1940-72AB-8671-0839E2CF024F}"/>
              </a:ext>
            </a:extLst>
          </p:cNvPr>
          <p:cNvSpPr>
            <a:spLocks noGrp="1"/>
          </p:cNvSpPr>
          <p:nvPr>
            <p:ph type="body" sz="quarter" idx="15"/>
          </p:nvPr>
        </p:nvSpPr>
        <p:spPr/>
        <p:txBody>
          <a:bodyPr/>
          <a:lstStyle/>
          <a:p>
            <a:r>
              <a:rPr lang="en-US" dirty="0"/>
              <a:t>“</a:t>
            </a:r>
          </a:p>
        </p:txBody>
      </p:sp>
      <p:sp>
        <p:nvSpPr>
          <p:cNvPr id="4" name="Text Placeholder 3">
            <a:extLst>
              <a:ext uri="{FF2B5EF4-FFF2-40B4-BE49-F238E27FC236}">
                <a16:creationId xmlns:a16="http://schemas.microsoft.com/office/drawing/2014/main" id="{F286FC47-3017-DA16-F8BF-CBFF553CB9F5}"/>
              </a:ext>
            </a:extLst>
          </p:cNvPr>
          <p:cNvSpPr>
            <a:spLocks noGrp="1"/>
          </p:cNvSpPr>
          <p:nvPr>
            <p:ph type="body" sz="quarter" idx="14"/>
          </p:nvPr>
        </p:nvSpPr>
        <p:spPr/>
        <p:txBody>
          <a:bodyPr/>
          <a:lstStyle/>
          <a:p>
            <a:r>
              <a:rPr lang="en-US" dirty="0"/>
              <a:t>”</a:t>
            </a:r>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11</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sz="2400" b="1" dirty="0"/>
              <a:t>ATM</a:t>
            </a:r>
          </a:p>
        </p:txBody>
      </p:sp>
      <p:sp>
        <p:nvSpPr>
          <p:cNvPr id="13" name="Title 9">
            <a:extLst>
              <a:ext uri="{FF2B5EF4-FFF2-40B4-BE49-F238E27FC236}">
                <a16:creationId xmlns:a16="http://schemas.microsoft.com/office/drawing/2014/main" id="{0CF648FB-F3FB-5487-8C30-05DE51E90038}"/>
              </a:ext>
            </a:extLst>
          </p:cNvPr>
          <p:cNvSpPr txBox="1">
            <a:spLocks/>
          </p:cNvSpPr>
          <p:nvPr/>
        </p:nvSpPr>
        <p:spPr>
          <a:xfrm>
            <a:off x="3014472" y="2474976"/>
            <a:ext cx="6473952" cy="190195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r>
              <a:rPr lang="en-US"/>
              <a:t>CONCLUSION</a:t>
            </a:r>
            <a:endParaRPr lang="en-AU" dirty="0"/>
          </a:p>
        </p:txBody>
      </p:sp>
      <p:sp>
        <p:nvSpPr>
          <p:cNvPr id="14" name="Date Placeholder 8">
            <a:extLst>
              <a:ext uri="{FF2B5EF4-FFF2-40B4-BE49-F238E27FC236}">
                <a16:creationId xmlns:a16="http://schemas.microsoft.com/office/drawing/2014/main" id="{AB2912F6-6F48-BC33-4049-BBBBA5EBD73C}"/>
              </a:ext>
            </a:extLst>
          </p:cNvPr>
          <p:cNvSpPr>
            <a:spLocks noGrp="1"/>
          </p:cNvSpPr>
          <p:nvPr>
            <p:ph type="dt" sz="half" idx="16"/>
          </p:nvPr>
        </p:nvSpPr>
        <p:spPr>
          <a:xfrm>
            <a:off x="10629900" y="6400800"/>
            <a:ext cx="639763" cy="247650"/>
          </a:xfrm>
        </p:spPr>
        <p:txBody>
          <a:bodyPr/>
          <a:lstStyle/>
          <a:p>
            <a:pPr>
              <a:spcAft>
                <a:spcPts val="600"/>
              </a:spcAft>
            </a:pPr>
            <a:r>
              <a:rPr lang="en-US" noProof="0" dirty="0"/>
              <a:t>29/5/25</a:t>
            </a:r>
          </a:p>
        </p:txBody>
      </p:sp>
    </p:spTree>
    <p:extLst>
      <p:ext uri="{BB962C8B-B14F-4D97-AF65-F5344CB8AC3E}">
        <p14:creationId xmlns:p14="http://schemas.microsoft.com/office/powerpoint/2010/main" val="613288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a:xfrm>
            <a:off x="557981" y="746563"/>
            <a:ext cx="9912096" cy="1014984"/>
          </a:xfrm>
        </p:spPr>
        <p:txBody>
          <a:bodyPr/>
          <a:lstStyle/>
          <a:p>
            <a:br>
              <a:rPr lang="en-US" sz="2000" b="1" dirty="0"/>
            </a:br>
            <a:endParaRPr lang="en-US" sz="2400" dirty="0"/>
          </a:p>
        </p:txBody>
      </p:sp>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12</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a:xfrm>
            <a:off x="5379228" y="6400904"/>
            <a:ext cx="1463040" cy="246888"/>
          </a:xfrm>
        </p:spPr>
        <p:txBody>
          <a:bodyPr/>
          <a:lstStyle/>
          <a:p>
            <a:r>
              <a:rPr lang="en-US" sz="2000" b="1" dirty="0"/>
              <a:t>PARAHALTH</a:t>
            </a:r>
          </a:p>
        </p:txBody>
      </p:sp>
      <p:sp>
        <p:nvSpPr>
          <p:cNvPr id="7" name="Date Placeholder 8">
            <a:extLst>
              <a:ext uri="{FF2B5EF4-FFF2-40B4-BE49-F238E27FC236}">
                <a16:creationId xmlns:a16="http://schemas.microsoft.com/office/drawing/2014/main" id="{744A0F3C-CFE2-22AD-B74D-5BB339AD808E}"/>
              </a:ext>
            </a:extLst>
          </p:cNvPr>
          <p:cNvSpPr>
            <a:spLocks noGrp="1"/>
          </p:cNvSpPr>
          <p:nvPr>
            <p:ph type="dt" sz="half" idx="10"/>
          </p:nvPr>
        </p:nvSpPr>
        <p:spPr>
          <a:xfrm>
            <a:off x="10629900" y="6400800"/>
            <a:ext cx="639763" cy="247650"/>
          </a:xfrm>
        </p:spPr>
        <p:txBody>
          <a:bodyPr/>
          <a:lstStyle/>
          <a:p>
            <a:pPr>
              <a:spcAft>
                <a:spcPts val="600"/>
              </a:spcAft>
            </a:pPr>
            <a:r>
              <a:rPr lang="en-US" sz="1200" dirty="0"/>
              <a:t>04/</a:t>
            </a:r>
            <a:r>
              <a:rPr lang="en-US" sz="1200" noProof="0" dirty="0"/>
              <a:t>1/26</a:t>
            </a:r>
          </a:p>
        </p:txBody>
      </p:sp>
      <p:sp>
        <p:nvSpPr>
          <p:cNvPr id="6" name="TextBox 5">
            <a:extLst>
              <a:ext uri="{FF2B5EF4-FFF2-40B4-BE49-F238E27FC236}">
                <a16:creationId xmlns:a16="http://schemas.microsoft.com/office/drawing/2014/main" id="{748AF0A0-4E31-8BCC-319C-78C366D9024A}"/>
              </a:ext>
            </a:extLst>
          </p:cNvPr>
          <p:cNvSpPr txBox="1"/>
          <p:nvPr/>
        </p:nvSpPr>
        <p:spPr>
          <a:xfrm>
            <a:off x="431321" y="884384"/>
            <a:ext cx="10198579" cy="3970318"/>
          </a:xfrm>
          <a:prstGeom prst="rect">
            <a:avLst/>
          </a:prstGeom>
          <a:noFill/>
        </p:spPr>
        <p:txBody>
          <a:bodyPr wrap="square">
            <a:spAutoFit/>
          </a:bodyPr>
          <a:lstStyle/>
          <a:p>
            <a:r>
              <a:rPr lang="en-US" sz="3600" b="0" i="0" u="none" strike="noStrike" baseline="0" dirty="0">
                <a:solidFill>
                  <a:srgbClr val="000000"/>
                </a:solidFill>
                <a:latin typeface="Arial" panose="020B0604020202020204" pitchFamily="34" charset="0"/>
              </a:rPr>
              <a:t>The PARAHEALTH project successfully demonstrates a real-time patient health monitoring system using IoT. It reduces the need for manual checking and provides instant alerts in case of emergencies. The system is reliable, low-cost, and easy to use, making it suitable for home and small healthcare environments </a:t>
            </a:r>
            <a:endParaRPr lang="en-AU" sz="3600" dirty="0"/>
          </a:p>
        </p:txBody>
      </p:sp>
    </p:spTree>
    <p:extLst>
      <p:ext uri="{BB962C8B-B14F-4D97-AF65-F5344CB8AC3E}">
        <p14:creationId xmlns:p14="http://schemas.microsoft.com/office/powerpoint/2010/main" val="20110234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F13A39-322F-C3F6-F5FF-40DAE7F462EB}"/>
            </a:ext>
          </a:extLst>
        </p:cNvPr>
        <p:cNvGrpSpPr/>
        <p:nvPr/>
      </p:nvGrpSpPr>
      <p:grpSpPr>
        <a:xfrm>
          <a:off x="0" y="0"/>
          <a:ext cx="0" cy="0"/>
          <a:chOff x="0" y="0"/>
          <a:chExt cx="0" cy="0"/>
        </a:xfrm>
      </p:grpSpPr>
      <p:sp>
        <p:nvSpPr>
          <p:cNvPr id="24" name="Title 23">
            <a:extLst>
              <a:ext uri="{FF2B5EF4-FFF2-40B4-BE49-F238E27FC236}">
                <a16:creationId xmlns:a16="http://schemas.microsoft.com/office/drawing/2014/main" id="{0FC6C3DD-A7FF-985D-5840-6C8BD5342B74}"/>
              </a:ext>
            </a:extLst>
          </p:cNvPr>
          <p:cNvSpPr>
            <a:spLocks noGrp="1"/>
          </p:cNvSpPr>
          <p:nvPr>
            <p:ph type="ctrTitle"/>
          </p:nvPr>
        </p:nvSpPr>
        <p:spPr>
          <a:xfrm>
            <a:off x="3223113" y="2421636"/>
            <a:ext cx="4873752" cy="1709928"/>
          </a:xfrm>
        </p:spPr>
        <p:txBody>
          <a:bodyPr/>
          <a:lstStyle/>
          <a:p>
            <a:r>
              <a:rPr lang="en-US" dirty="0"/>
              <a:t>Thankyou</a:t>
            </a:r>
          </a:p>
        </p:txBody>
      </p:sp>
      <p:sp>
        <p:nvSpPr>
          <p:cNvPr id="3" name="Picture Placeholder 2">
            <a:extLst>
              <a:ext uri="{FF2B5EF4-FFF2-40B4-BE49-F238E27FC236}">
                <a16:creationId xmlns:a16="http://schemas.microsoft.com/office/drawing/2014/main" id="{1E81AED5-7910-8E9B-A182-BDDB8CF51F6A}"/>
              </a:ext>
            </a:extLst>
          </p:cNvPr>
          <p:cNvSpPr>
            <a:spLocks noGrp="1"/>
          </p:cNvSpPr>
          <p:nvPr>
            <p:ph type="pic" sz="quarter" idx="10"/>
          </p:nvPr>
        </p:nvSpPr>
        <p:spPr>
          <a:xfrm flipH="1">
            <a:off x="11079489" y="812292"/>
            <a:ext cx="45719" cy="4928616"/>
          </a:xfrm>
        </p:spPr>
        <p:txBody>
          <a:bodyPr/>
          <a:lstStyle/>
          <a:p>
            <a:endParaRPr lang="en-AU"/>
          </a:p>
        </p:txBody>
      </p:sp>
    </p:spTree>
    <p:extLst>
      <p:ext uri="{BB962C8B-B14F-4D97-AF65-F5344CB8AC3E}">
        <p14:creationId xmlns:p14="http://schemas.microsoft.com/office/powerpoint/2010/main" val="75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people with black text&#10;&#10;AI-generated content may be incorrect.">
            <a:extLst>
              <a:ext uri="{FF2B5EF4-FFF2-40B4-BE49-F238E27FC236}">
                <a16:creationId xmlns:a16="http://schemas.microsoft.com/office/drawing/2014/main" id="{A66C7E5F-65C0-CF70-A22B-34ADBF64FEF0}"/>
              </a:ext>
            </a:extLst>
          </p:cNvPr>
          <p:cNvPicPr>
            <a:picLocks noChangeAspect="1"/>
          </p:cNvPicPr>
          <p:nvPr/>
        </p:nvPicPr>
        <p:blipFill>
          <a:blip r:embed="rId2"/>
          <a:stretch>
            <a:fillRect/>
          </a:stretch>
        </p:blipFill>
        <p:spPr>
          <a:xfrm>
            <a:off x="0" y="0"/>
            <a:ext cx="12192000" cy="6857999"/>
          </a:xfrm>
          <a:prstGeom prst="rect">
            <a:avLst/>
          </a:prstGeom>
          <a:noFill/>
        </p:spPr>
      </p:pic>
      <p:sp>
        <p:nvSpPr>
          <p:cNvPr id="2" name="Slide Number Placeholder 1" hidden="1">
            <a:extLst>
              <a:ext uri="{FF2B5EF4-FFF2-40B4-BE49-F238E27FC236}">
                <a16:creationId xmlns:a16="http://schemas.microsoft.com/office/drawing/2014/main" id="{583180AE-C264-A1B9-E4FD-51DFF01AEED4}"/>
              </a:ext>
            </a:extLst>
          </p:cNvPr>
          <p:cNvSpPr>
            <a:spLocks noGrp="1"/>
          </p:cNvSpPr>
          <p:nvPr>
            <p:ph type="sldNum" sz="quarter" idx="12"/>
          </p:nvPr>
        </p:nvSpPr>
        <p:spPr/>
        <p:txBody>
          <a:bodyPr/>
          <a:lstStyle/>
          <a:p>
            <a:pPr>
              <a:spcAft>
                <a:spcPts val="600"/>
              </a:spcAft>
            </a:pPr>
            <a:fld id="{8D0AFDD5-844D-364D-8AEC-50CF4D36D55D}" type="slidenum">
              <a:rPr lang="en-US" noProof="0" smtClean="0"/>
              <a:pPr>
                <a:spcAft>
                  <a:spcPts val="600"/>
                </a:spcAft>
              </a:pPr>
              <a:t>2</a:t>
            </a:fld>
            <a:endParaRPr lang="en-US" noProof="0"/>
          </a:p>
        </p:txBody>
      </p:sp>
      <p:sp>
        <p:nvSpPr>
          <p:cNvPr id="4" name="Date Placeholder 3" hidden="1">
            <a:extLst>
              <a:ext uri="{FF2B5EF4-FFF2-40B4-BE49-F238E27FC236}">
                <a16:creationId xmlns:a16="http://schemas.microsoft.com/office/drawing/2014/main" id="{979AECCB-5EDD-62D5-5430-9B3DDF1B3DD3}"/>
              </a:ext>
            </a:extLst>
          </p:cNvPr>
          <p:cNvSpPr>
            <a:spLocks noGrp="1"/>
          </p:cNvSpPr>
          <p:nvPr>
            <p:ph type="dt" sz="half" idx="10"/>
          </p:nvPr>
        </p:nvSpPr>
        <p:spPr/>
        <p:txBody>
          <a:bodyPr/>
          <a:lstStyle/>
          <a:p>
            <a:pPr>
              <a:spcAft>
                <a:spcPts val="600"/>
              </a:spcAft>
            </a:pPr>
            <a:r>
              <a:rPr lang="en-US" noProof="0"/>
              <a:t>20XX</a:t>
            </a:r>
          </a:p>
        </p:txBody>
      </p:sp>
    </p:spTree>
    <p:extLst>
      <p:ext uri="{BB962C8B-B14F-4D97-AF65-F5344CB8AC3E}">
        <p14:creationId xmlns:p14="http://schemas.microsoft.com/office/powerpoint/2010/main" val="2681305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EBCE42-393D-640D-4BD7-D7C2D8459E11}"/>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00EA5D82-18C1-5531-A420-9D8CAC8320FB}"/>
              </a:ext>
            </a:extLst>
          </p:cNvPr>
          <p:cNvSpPr>
            <a:spLocks noGrp="1"/>
          </p:cNvSpPr>
          <p:nvPr>
            <p:ph type="body" sz="quarter" idx="15"/>
          </p:nvPr>
        </p:nvSpPr>
        <p:spPr>
          <a:xfrm>
            <a:off x="1021080" y="-1031082"/>
            <a:ext cx="7487211" cy="2062163"/>
          </a:xfrm>
        </p:spPr>
        <p:txBody>
          <a:bodyPr/>
          <a:lstStyle/>
          <a:p>
            <a:r>
              <a:rPr lang="en-US" dirty="0"/>
              <a:t>   </a:t>
            </a:r>
            <a:r>
              <a:rPr lang="en-US" sz="4000" dirty="0"/>
              <a:t>INTRODUCTION</a:t>
            </a:r>
            <a:r>
              <a:rPr lang="en-US" dirty="0"/>
              <a:t> </a:t>
            </a:r>
          </a:p>
        </p:txBody>
      </p:sp>
      <p:sp>
        <p:nvSpPr>
          <p:cNvPr id="8" name="Slide Number Placeholder 7">
            <a:extLst>
              <a:ext uri="{FF2B5EF4-FFF2-40B4-BE49-F238E27FC236}">
                <a16:creationId xmlns:a16="http://schemas.microsoft.com/office/drawing/2014/main" id="{42002345-ABE6-0A8D-A714-6FD088BBE8A0}"/>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3</a:t>
            </a:fld>
            <a:endParaRPr lang="en-US" dirty="0"/>
          </a:p>
        </p:txBody>
      </p:sp>
      <p:sp>
        <p:nvSpPr>
          <p:cNvPr id="14" name="Date Placeholder 8">
            <a:extLst>
              <a:ext uri="{FF2B5EF4-FFF2-40B4-BE49-F238E27FC236}">
                <a16:creationId xmlns:a16="http://schemas.microsoft.com/office/drawing/2014/main" id="{CC93541C-E7C7-7E32-D257-04859CE9A09B}"/>
              </a:ext>
            </a:extLst>
          </p:cNvPr>
          <p:cNvSpPr>
            <a:spLocks noGrp="1"/>
          </p:cNvSpPr>
          <p:nvPr>
            <p:ph type="dt" sz="half" idx="16"/>
          </p:nvPr>
        </p:nvSpPr>
        <p:spPr>
          <a:xfrm>
            <a:off x="10629900" y="6400800"/>
            <a:ext cx="639763" cy="247650"/>
          </a:xfrm>
        </p:spPr>
        <p:txBody>
          <a:bodyPr/>
          <a:lstStyle/>
          <a:p>
            <a:pPr>
              <a:spcAft>
                <a:spcPts val="600"/>
              </a:spcAft>
            </a:pPr>
            <a:r>
              <a:rPr lang="en-US" sz="1200" b="1" dirty="0"/>
              <a:t>04</a:t>
            </a:r>
            <a:r>
              <a:rPr lang="en-US" sz="1200" b="1" noProof="0" dirty="0"/>
              <a:t>/1/26</a:t>
            </a:r>
          </a:p>
        </p:txBody>
      </p:sp>
      <p:sp>
        <p:nvSpPr>
          <p:cNvPr id="7" name="Footer Placeholder 6">
            <a:extLst>
              <a:ext uri="{FF2B5EF4-FFF2-40B4-BE49-F238E27FC236}">
                <a16:creationId xmlns:a16="http://schemas.microsoft.com/office/drawing/2014/main" id="{5B2D73C1-3116-2687-2195-B734A1E0D92D}"/>
              </a:ext>
            </a:extLst>
          </p:cNvPr>
          <p:cNvSpPr>
            <a:spLocks noGrp="1"/>
          </p:cNvSpPr>
          <p:nvPr>
            <p:ph type="ftr" sz="quarter" idx="17"/>
          </p:nvPr>
        </p:nvSpPr>
        <p:spPr>
          <a:xfrm>
            <a:off x="5364480" y="6410152"/>
            <a:ext cx="1463040" cy="246888"/>
          </a:xfrm>
        </p:spPr>
        <p:txBody>
          <a:bodyPr/>
          <a:lstStyle/>
          <a:p>
            <a:r>
              <a:rPr lang="en-US" sz="1800" b="1" dirty="0"/>
              <a:t>PARAHEALTH</a:t>
            </a:r>
          </a:p>
        </p:txBody>
      </p:sp>
      <p:sp>
        <p:nvSpPr>
          <p:cNvPr id="6" name="Title 9">
            <a:extLst>
              <a:ext uri="{FF2B5EF4-FFF2-40B4-BE49-F238E27FC236}">
                <a16:creationId xmlns:a16="http://schemas.microsoft.com/office/drawing/2014/main" id="{A2CF0BB4-FDC4-DC72-0F96-B0C81120A33E}"/>
              </a:ext>
            </a:extLst>
          </p:cNvPr>
          <p:cNvSpPr txBox="1">
            <a:spLocks/>
          </p:cNvSpPr>
          <p:nvPr/>
        </p:nvSpPr>
        <p:spPr>
          <a:xfrm>
            <a:off x="4695788" y="5416153"/>
            <a:ext cx="6473952" cy="190195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chemeClr val="tx1"/>
                </a:solidFill>
                <a:latin typeface="+mj-lt"/>
                <a:ea typeface="+mj-ea"/>
                <a:cs typeface="+mj-cs"/>
              </a:defRPr>
            </a:lvl1pPr>
          </a:lstStyle>
          <a:p>
            <a:endParaRPr lang="en-AU" dirty="0"/>
          </a:p>
        </p:txBody>
      </p:sp>
      <p:sp>
        <p:nvSpPr>
          <p:cNvPr id="2" name="Rectangle 1">
            <a:extLst>
              <a:ext uri="{FF2B5EF4-FFF2-40B4-BE49-F238E27FC236}">
                <a16:creationId xmlns:a16="http://schemas.microsoft.com/office/drawing/2014/main" id="{702BD7A7-3879-CF8C-6E0B-99DEDF073031}"/>
              </a:ext>
            </a:extLst>
          </p:cNvPr>
          <p:cNvSpPr>
            <a:spLocks noChangeArrowheads="1"/>
          </p:cNvSpPr>
          <p:nvPr/>
        </p:nvSpPr>
        <p:spPr bwMode="auto">
          <a:xfrm>
            <a:off x="2243385" y="2103202"/>
            <a:ext cx="8238730"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b="1" dirty="0"/>
              <a:t>PARAHEALTH</a:t>
            </a:r>
            <a:r>
              <a:rPr lang="en-US" dirty="0"/>
              <a:t> </a:t>
            </a:r>
            <a:r>
              <a:rPr lang="en-US" sz="2400" dirty="0"/>
              <a:t>is a compact health monitoring system that continuously tracks a patient’s vital signs using an ESP32 and various sensors. It measures heart rate, blood oxygen (SpO₂), body temperature, as well as room temperature and humidity. To ensure safety, the system triggers a buzzer and sends alerts to the Blynk mobile app whenever any reading goes beyond safe limits</a:t>
            </a:r>
            <a:r>
              <a:rPr lang="en-US" dirty="0"/>
              <a:t>.</a:t>
            </a:r>
          </a:p>
        </p:txBody>
      </p:sp>
    </p:spTree>
    <p:extLst>
      <p:ext uri="{BB962C8B-B14F-4D97-AF65-F5344CB8AC3E}">
        <p14:creationId xmlns:p14="http://schemas.microsoft.com/office/powerpoint/2010/main" val="2994261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a:xfrm>
            <a:off x="365125" y="1465942"/>
            <a:ext cx="3209544" cy="2862072"/>
          </a:xfrm>
        </p:spPr>
        <p:txBody>
          <a:bodyPr/>
          <a:lstStyle/>
          <a:p>
            <a:r>
              <a:rPr lang="en-US" sz="4800" dirty="0"/>
              <a:t>Objective</a:t>
            </a:r>
          </a:p>
        </p:txBody>
      </p:sp>
      <p:pic>
        <p:nvPicPr>
          <p:cNvPr id="22" name="Picture Placeholder 21" descr="A heart with a pulse line&#10;&#10;AI-generated content may be incorrect.">
            <a:extLst>
              <a:ext uri="{FF2B5EF4-FFF2-40B4-BE49-F238E27FC236}">
                <a16:creationId xmlns:a16="http://schemas.microsoft.com/office/drawing/2014/main" id="{0D6DE337-99DA-A8F4-2120-239C906A3717}"/>
              </a:ext>
            </a:extLst>
          </p:cNvPr>
          <p:cNvPicPr>
            <a:picLocks noGrp="1" noChangeAspect="1"/>
          </p:cNvPicPr>
          <p:nvPr>
            <p:ph type="pic" sz="quarter" idx="10"/>
          </p:nvPr>
        </p:nvPicPr>
        <p:blipFill>
          <a:blip r:embed="rId3"/>
          <a:srcRect/>
          <a:stretch>
            <a:fillRect/>
          </a:stretch>
        </p:blipFill>
        <p:spPr/>
      </p:pic>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5"/>
          </p:nvPr>
        </p:nvSpPr>
        <p:spPr>
          <a:xfrm>
            <a:off x="5769864" y="323613"/>
            <a:ext cx="3840480" cy="338328"/>
          </a:xfrm>
          <a:solidFill>
            <a:schemeClr val="accent3"/>
          </a:solidFill>
        </p:spPr>
        <p:txBody>
          <a:bodyPr/>
          <a:lstStyle/>
          <a:p>
            <a:r>
              <a:rPr lang="en-US" dirty="0"/>
              <a:t>1</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20"/>
          </p:nvPr>
        </p:nvSpPr>
        <p:spPr>
          <a:xfrm>
            <a:off x="5769864" y="763524"/>
            <a:ext cx="5029200" cy="338328"/>
          </a:xfrm>
        </p:spPr>
        <p:txBody>
          <a:bodyPr/>
          <a:lstStyle/>
          <a:p>
            <a:r>
              <a:rPr lang="en-US" sz="1800" dirty="0"/>
              <a:t>To track the patient’s heart rate and SpO₂ using sensor technology.</a:t>
            </a:r>
          </a:p>
        </p:txBody>
      </p:sp>
      <p:pic>
        <p:nvPicPr>
          <p:cNvPr id="24" name="Picture Placeholder 23" descr="A hand holding a globe with a thermometer and sun&#10;&#10;AI-generated content may be incorrect.">
            <a:extLst>
              <a:ext uri="{FF2B5EF4-FFF2-40B4-BE49-F238E27FC236}">
                <a16:creationId xmlns:a16="http://schemas.microsoft.com/office/drawing/2014/main" id="{364554EC-D84C-FE2F-5889-E4C27AA5EA48}"/>
              </a:ext>
            </a:extLst>
          </p:cNvPr>
          <p:cNvPicPr>
            <a:picLocks noGrp="1" noChangeAspect="1"/>
          </p:cNvPicPr>
          <p:nvPr>
            <p:ph type="pic" sz="quarter" idx="11"/>
          </p:nvPr>
        </p:nvPicPr>
        <p:blipFill>
          <a:blip r:embed="rId4"/>
          <a:srcRect/>
          <a:stretch>
            <a:fillRect/>
          </a:stretch>
        </p:blipFill>
        <p:spPr/>
      </p:pic>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6"/>
          </p:nvPr>
        </p:nvSpPr>
        <p:spPr>
          <a:xfrm>
            <a:off x="5769864" y="1587015"/>
            <a:ext cx="3840480" cy="338328"/>
          </a:xfrm>
          <a:solidFill>
            <a:schemeClr val="accent3"/>
          </a:solidFill>
        </p:spPr>
        <p:txBody>
          <a:bodyPr/>
          <a:lstStyle/>
          <a:p>
            <a:r>
              <a:rPr lang="en-US" dirty="0"/>
              <a:t>2</a:t>
            </a:r>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21"/>
          </p:nvPr>
        </p:nvSpPr>
        <p:spPr>
          <a:xfrm>
            <a:off x="5736338" y="2028628"/>
            <a:ext cx="5029200" cy="338328"/>
          </a:xfrm>
        </p:spPr>
        <p:txBody>
          <a:bodyPr/>
          <a:lstStyle/>
          <a:p>
            <a:r>
              <a:rPr lang="en-US" sz="1800" dirty="0"/>
              <a:t>To record body temperature as well as ambient temperature and humidity.</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7"/>
          </p:nvPr>
        </p:nvSpPr>
        <p:spPr>
          <a:xfrm>
            <a:off x="5736338" y="2896978"/>
            <a:ext cx="3840480" cy="338328"/>
          </a:xfrm>
          <a:solidFill>
            <a:schemeClr val="accent3"/>
          </a:solidFill>
          <a:ln>
            <a:noFill/>
          </a:ln>
        </p:spPr>
        <p:txBody>
          <a:bodyPr/>
          <a:lstStyle/>
          <a:p>
            <a:r>
              <a:rPr lang="en-US" dirty="0"/>
              <a:t>3</a:t>
            </a:r>
          </a:p>
        </p:txBody>
      </p:sp>
      <p:sp>
        <p:nvSpPr>
          <p:cNvPr id="17" name="Text Placeholder 16">
            <a:extLst>
              <a:ext uri="{FF2B5EF4-FFF2-40B4-BE49-F238E27FC236}">
                <a16:creationId xmlns:a16="http://schemas.microsoft.com/office/drawing/2014/main" id="{643C9CF6-92D9-C2F7-02A7-CA92165F52B0}"/>
              </a:ext>
            </a:extLst>
          </p:cNvPr>
          <p:cNvSpPr>
            <a:spLocks noGrp="1"/>
          </p:cNvSpPr>
          <p:nvPr>
            <p:ph type="body" sz="quarter" idx="22"/>
          </p:nvPr>
        </p:nvSpPr>
        <p:spPr/>
        <p:txBody>
          <a:bodyPr/>
          <a:lstStyle/>
          <a:p>
            <a:r>
              <a:rPr lang="en-US" sz="1800" dirty="0"/>
              <a:t>To show all health readings on a mobile app.</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8"/>
          </p:nvPr>
        </p:nvSpPr>
        <p:spPr>
          <a:xfrm>
            <a:off x="5736338" y="4122270"/>
            <a:ext cx="3840480" cy="338328"/>
          </a:xfrm>
          <a:solidFill>
            <a:schemeClr val="accent3"/>
          </a:solidFill>
        </p:spPr>
        <p:txBody>
          <a:bodyPr/>
          <a:lstStyle/>
          <a:p>
            <a:r>
              <a:rPr lang="en-US" dirty="0"/>
              <a:t>4</a:t>
            </a:r>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3"/>
          </p:nvPr>
        </p:nvSpPr>
        <p:spPr/>
        <p:txBody>
          <a:bodyPr/>
          <a:lstStyle/>
          <a:p>
            <a:r>
              <a:rPr lang="en-US" sz="1800" dirty="0"/>
              <a:t>To alert the user in case of abnormal health readings.</a:t>
            </a:r>
          </a:p>
        </p:txBody>
      </p:sp>
      <p:pic>
        <p:nvPicPr>
          <p:cNvPr id="33" name="Picture Placeholder 32" descr="A hand holding a smart watch and a phone&#10;&#10;AI-generated content may be incorrect.">
            <a:extLst>
              <a:ext uri="{FF2B5EF4-FFF2-40B4-BE49-F238E27FC236}">
                <a16:creationId xmlns:a16="http://schemas.microsoft.com/office/drawing/2014/main" id="{23E0936B-524D-E674-6711-9155E890ECBA}"/>
              </a:ext>
            </a:extLst>
          </p:cNvPr>
          <p:cNvPicPr>
            <a:picLocks noGrp="1" noChangeAspect="1"/>
          </p:cNvPicPr>
          <p:nvPr>
            <p:ph type="pic" sz="quarter" idx="14"/>
          </p:nvPr>
        </p:nvPicPr>
        <p:blipFill>
          <a:blip r:embed="rId5"/>
          <a:srcRect/>
          <a:stretch>
            <a:fillRect/>
          </a:stretch>
        </p:blipFill>
        <p:spPr/>
      </p:pic>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9"/>
          </p:nvPr>
        </p:nvSpPr>
        <p:spPr>
          <a:xfrm>
            <a:off x="5736338" y="5492704"/>
            <a:ext cx="3840480" cy="338328"/>
          </a:xfrm>
          <a:solidFill>
            <a:schemeClr val="accent3"/>
          </a:solidFill>
        </p:spPr>
        <p:txBody>
          <a:bodyPr/>
          <a:lstStyle/>
          <a:p>
            <a:r>
              <a:rPr lang="en-US" dirty="0"/>
              <a:t>5</a:t>
            </a:r>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4"/>
          </p:nvPr>
        </p:nvSpPr>
        <p:spPr/>
        <p:txBody>
          <a:bodyPr/>
          <a:lstStyle/>
          <a:p>
            <a:r>
              <a:rPr lang="en-US" sz="1800" dirty="0"/>
              <a:t>To develop an affordable and user-friendly health monitoring system.</a:t>
            </a:r>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4294967295"/>
          </p:nvPr>
        </p:nvSpPr>
        <p:spPr>
          <a:xfrm>
            <a:off x="0" y="6400800"/>
            <a:ext cx="365125" cy="247650"/>
          </a:xfrm>
        </p:spPr>
        <p:txBody>
          <a:bodyPr/>
          <a:lstStyle/>
          <a:p>
            <a:fld id="{8D0AFDD5-844D-364D-8AEC-50CF4D36D55D}" type="slidenum">
              <a:rPr lang="en-US" sz="1800" b="1" smtClean="0"/>
              <a:pPr/>
              <a:t>4</a:t>
            </a:fld>
            <a:endParaRPr lang="en-US" sz="1800" b="1" dirty="0"/>
          </a:p>
        </p:txBody>
      </p:sp>
      <p:pic>
        <p:nvPicPr>
          <p:cNvPr id="31" name="Picture Placeholder 30" descr="A person with heart attack&#10;&#10;AI-generated content may be incorrect.">
            <a:extLst>
              <a:ext uri="{FF2B5EF4-FFF2-40B4-BE49-F238E27FC236}">
                <a16:creationId xmlns:a16="http://schemas.microsoft.com/office/drawing/2014/main" id="{B488864E-CC99-CA9B-0C0C-035DEA7C8D02}"/>
              </a:ext>
            </a:extLst>
          </p:cNvPr>
          <p:cNvPicPr>
            <a:picLocks noGrp="1" noChangeAspect="1"/>
          </p:cNvPicPr>
          <p:nvPr>
            <p:ph type="pic" sz="quarter" idx="13"/>
          </p:nvPr>
        </p:nvPicPr>
        <p:blipFill>
          <a:blip r:embed="rId6"/>
          <a:srcRect/>
          <a:stretch>
            <a:fillRect/>
          </a:stretch>
        </p:blipFill>
        <p:spPr/>
      </p:pic>
      <p:pic>
        <p:nvPicPr>
          <p:cNvPr id="29" name="Picture Placeholder 25" descr="A screenshot of a computer&#10;&#10;AI-generated content may be incorrect.">
            <a:extLst>
              <a:ext uri="{FF2B5EF4-FFF2-40B4-BE49-F238E27FC236}">
                <a16:creationId xmlns:a16="http://schemas.microsoft.com/office/drawing/2014/main" id="{6DD03BE7-397F-261F-9B9E-D7AD83E08DFE}"/>
              </a:ext>
            </a:extLst>
          </p:cNvPr>
          <p:cNvPicPr>
            <a:picLocks noGrp="1" noChangeAspect="1"/>
          </p:cNvPicPr>
          <p:nvPr>
            <p:ph type="pic" sz="quarter" idx="12"/>
          </p:nvPr>
        </p:nvPicPr>
        <p:blipFill>
          <a:blip r:embed="rId7"/>
          <a:srcRect l="12500" r="12500"/>
          <a:stretch>
            <a:fillRect/>
          </a:stretch>
        </p:blipFill>
        <p:spPr>
          <a:xfrm>
            <a:off x="4456113" y="3033713"/>
            <a:ext cx="639762" cy="639762"/>
          </a:xfrm>
        </p:spPr>
      </p:pic>
    </p:spTree>
    <p:extLst>
      <p:ext uri="{BB962C8B-B14F-4D97-AF65-F5344CB8AC3E}">
        <p14:creationId xmlns:p14="http://schemas.microsoft.com/office/powerpoint/2010/main" val="681978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Partial Circle 44">
            <a:extLst>
              <a:ext uri="{FF2B5EF4-FFF2-40B4-BE49-F238E27FC236}">
                <a16:creationId xmlns:a16="http://schemas.microsoft.com/office/drawing/2014/main" id="{C9F30F71-9EAF-23DC-601C-955B5D8FB6EB}"/>
              </a:ext>
            </a:extLst>
          </p:cNvPr>
          <p:cNvSpPr>
            <a:spLocks/>
          </p:cNvSpPr>
          <p:nvPr/>
        </p:nvSpPr>
        <p:spPr>
          <a:xfrm rot="235471">
            <a:off x="2868486" y="6335766"/>
            <a:ext cx="7506916" cy="7849946"/>
          </a:xfrm>
          <a:prstGeom prst="pie">
            <a:avLst>
              <a:gd name="adj1" fmla="val 10824208"/>
              <a:gd name="adj2" fmla="val 14063122"/>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AU" sz="1800" b="1" dirty="0">
              <a:latin typeface="Amasis MT Pro Black" panose="020F0502020204030204" pitchFamily="18" charset="0"/>
            </a:endParaRPr>
          </a:p>
        </p:txBody>
      </p:sp>
      <p:sp>
        <p:nvSpPr>
          <p:cNvPr id="46" name="Partial Circle 45">
            <a:extLst>
              <a:ext uri="{FF2B5EF4-FFF2-40B4-BE49-F238E27FC236}">
                <a16:creationId xmlns:a16="http://schemas.microsoft.com/office/drawing/2014/main" id="{76120504-9A42-5A0D-410F-8F9125D0E50B}"/>
              </a:ext>
            </a:extLst>
          </p:cNvPr>
          <p:cNvSpPr/>
          <p:nvPr/>
        </p:nvSpPr>
        <p:spPr>
          <a:xfrm rot="901928">
            <a:off x="3531159" y="6771796"/>
            <a:ext cx="6181571" cy="6977879"/>
          </a:xfrm>
          <a:prstGeom prst="pie">
            <a:avLst>
              <a:gd name="adj1" fmla="val 10824208"/>
              <a:gd name="adj2" fmla="val 13379380"/>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47" name="Partial Circle 46">
            <a:extLst>
              <a:ext uri="{FF2B5EF4-FFF2-40B4-BE49-F238E27FC236}">
                <a16:creationId xmlns:a16="http://schemas.microsoft.com/office/drawing/2014/main" id="{77BC927F-ED1B-B9E7-BD54-B23708536C63}"/>
              </a:ext>
            </a:extLst>
          </p:cNvPr>
          <p:cNvSpPr/>
          <p:nvPr/>
        </p:nvSpPr>
        <p:spPr>
          <a:xfrm rot="2012415">
            <a:off x="3893672" y="6771051"/>
            <a:ext cx="5278012" cy="6977879"/>
          </a:xfrm>
          <a:prstGeom prst="pie">
            <a:avLst>
              <a:gd name="adj1" fmla="val 10824208"/>
              <a:gd name="adj2" fmla="val 12356248"/>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49" name="TextBox 48">
            <a:extLst>
              <a:ext uri="{FF2B5EF4-FFF2-40B4-BE49-F238E27FC236}">
                <a16:creationId xmlns:a16="http://schemas.microsoft.com/office/drawing/2014/main" id="{44AC0AC9-3981-823C-AE08-75E1A752AF0A}"/>
              </a:ext>
            </a:extLst>
          </p:cNvPr>
          <p:cNvSpPr txBox="1"/>
          <p:nvPr/>
        </p:nvSpPr>
        <p:spPr>
          <a:xfrm>
            <a:off x="3383993" y="9247924"/>
            <a:ext cx="2362200" cy="707886"/>
          </a:xfrm>
          <a:prstGeom prst="rect">
            <a:avLst/>
          </a:prstGeom>
          <a:noFill/>
        </p:spPr>
        <p:txBody>
          <a:bodyPr wrap="square" rtlCol="0">
            <a:spAutoFit/>
          </a:bodyPr>
          <a:lstStyle/>
          <a:p>
            <a:r>
              <a:rPr lang="en-US" sz="4000" b="1" dirty="0"/>
              <a:t>1</a:t>
            </a:r>
            <a:endParaRPr lang="en-AU" sz="4000" b="1" dirty="0"/>
          </a:p>
        </p:txBody>
      </p:sp>
      <p:sp>
        <p:nvSpPr>
          <p:cNvPr id="58" name="TextBox 57">
            <a:extLst>
              <a:ext uri="{FF2B5EF4-FFF2-40B4-BE49-F238E27FC236}">
                <a16:creationId xmlns:a16="http://schemas.microsoft.com/office/drawing/2014/main" id="{7429C105-043D-E17E-C209-45CC1D6445B1}"/>
              </a:ext>
            </a:extLst>
          </p:cNvPr>
          <p:cNvSpPr txBox="1"/>
          <p:nvPr/>
        </p:nvSpPr>
        <p:spPr>
          <a:xfrm>
            <a:off x="-1956001" y="-667352"/>
            <a:ext cx="3875900" cy="584775"/>
          </a:xfrm>
          <a:prstGeom prst="rect">
            <a:avLst/>
          </a:prstGeom>
          <a:noFill/>
        </p:spPr>
        <p:txBody>
          <a:bodyPr wrap="square" rtlCol="0">
            <a:spAutoFit/>
          </a:bodyPr>
          <a:lstStyle/>
          <a:p>
            <a:r>
              <a:rPr lang="en-US" sz="3200" b="1" dirty="0"/>
              <a:t>Functionality</a:t>
            </a:r>
            <a:endParaRPr lang="en-AU" sz="3200" b="1" dirty="0"/>
          </a:p>
        </p:txBody>
      </p:sp>
      <p:sp>
        <p:nvSpPr>
          <p:cNvPr id="59" name="TextBox 58">
            <a:extLst>
              <a:ext uri="{FF2B5EF4-FFF2-40B4-BE49-F238E27FC236}">
                <a16:creationId xmlns:a16="http://schemas.microsoft.com/office/drawing/2014/main" id="{5D1664C5-9926-06AD-7210-984C83B4790C}"/>
              </a:ext>
            </a:extLst>
          </p:cNvPr>
          <p:cNvSpPr txBox="1"/>
          <p:nvPr/>
        </p:nvSpPr>
        <p:spPr>
          <a:xfrm>
            <a:off x="-2755215" y="3041343"/>
            <a:ext cx="2808596" cy="2031325"/>
          </a:xfrm>
          <a:prstGeom prst="rect">
            <a:avLst/>
          </a:prstGeom>
          <a:noFill/>
        </p:spPr>
        <p:txBody>
          <a:bodyPr wrap="square" rtlCol="0">
            <a:spAutoFit/>
          </a:bodyPr>
          <a:lstStyle/>
          <a:p>
            <a:r>
              <a:rPr lang="en-US" b="1" dirty="0"/>
              <a:t>WiFi Connection:</a:t>
            </a:r>
          </a:p>
          <a:p>
            <a:endParaRPr lang="en-US" b="1" dirty="0"/>
          </a:p>
          <a:p>
            <a:r>
              <a:rPr lang="en-US" dirty="0"/>
              <a:t> ESP32 connects to the WiFi network and then to the Blynk cloud using the authentication token.</a:t>
            </a:r>
            <a:endParaRPr lang="en-AU" dirty="0"/>
          </a:p>
          <a:p>
            <a:endParaRPr lang="en-AU" dirty="0"/>
          </a:p>
        </p:txBody>
      </p:sp>
      <p:sp>
        <p:nvSpPr>
          <p:cNvPr id="61" name="TextBox 60">
            <a:extLst>
              <a:ext uri="{FF2B5EF4-FFF2-40B4-BE49-F238E27FC236}">
                <a16:creationId xmlns:a16="http://schemas.microsoft.com/office/drawing/2014/main" id="{8F75D3D6-A007-4BA7-184E-BE3CE8A53247}"/>
              </a:ext>
            </a:extLst>
          </p:cNvPr>
          <p:cNvSpPr txBox="1"/>
          <p:nvPr/>
        </p:nvSpPr>
        <p:spPr>
          <a:xfrm>
            <a:off x="4116214" y="-837947"/>
            <a:ext cx="3716094" cy="369332"/>
          </a:xfrm>
          <a:prstGeom prst="rect">
            <a:avLst/>
          </a:prstGeom>
          <a:noFill/>
        </p:spPr>
        <p:txBody>
          <a:bodyPr wrap="square">
            <a:spAutoFit/>
          </a:bodyPr>
          <a:lstStyle/>
          <a:p>
            <a:r>
              <a:rPr lang="en-AU" dirty="0"/>
              <a:t>:</a:t>
            </a:r>
          </a:p>
        </p:txBody>
      </p:sp>
      <p:sp>
        <p:nvSpPr>
          <p:cNvPr id="62" name="Rectangle 1">
            <a:extLst>
              <a:ext uri="{FF2B5EF4-FFF2-40B4-BE49-F238E27FC236}">
                <a16:creationId xmlns:a16="http://schemas.microsoft.com/office/drawing/2014/main" id="{0F5ACA44-506E-4579-426B-B62D5E61F9E4}"/>
              </a:ext>
            </a:extLst>
          </p:cNvPr>
          <p:cNvSpPr>
            <a:spLocks noChangeArrowheads="1"/>
          </p:cNvSpPr>
          <p:nvPr/>
        </p:nvSpPr>
        <p:spPr bwMode="auto">
          <a:xfrm>
            <a:off x="0" y="-323165"/>
            <a:ext cx="32893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3" name="TextBox 62">
            <a:extLst>
              <a:ext uri="{FF2B5EF4-FFF2-40B4-BE49-F238E27FC236}">
                <a16:creationId xmlns:a16="http://schemas.microsoft.com/office/drawing/2014/main" id="{ED081104-26B8-AF0D-C2B8-9030AE66659A}"/>
              </a:ext>
            </a:extLst>
          </p:cNvPr>
          <p:cNvSpPr txBox="1"/>
          <p:nvPr/>
        </p:nvSpPr>
        <p:spPr>
          <a:xfrm>
            <a:off x="12148744" y="4047452"/>
            <a:ext cx="2995798" cy="1754326"/>
          </a:xfrm>
          <a:prstGeom prst="rect">
            <a:avLst/>
          </a:prstGeom>
          <a:noFill/>
        </p:spPr>
        <p:txBody>
          <a:bodyPr wrap="square">
            <a:spAutoFit/>
          </a:bodyPr>
          <a:lstStyle/>
          <a:p>
            <a:r>
              <a:rPr lang="en-US" b="1" dirty="0"/>
              <a:t>Alerts:</a:t>
            </a:r>
          </a:p>
          <a:p>
            <a:r>
              <a:rPr lang="en-US" dirty="0"/>
              <a:t> If any reading goes beyond safe limits, the buzzer turns ON and  alert message is sent to the mobile app</a:t>
            </a:r>
            <a:endParaRPr lang="en-AU" dirty="0"/>
          </a:p>
          <a:p>
            <a:r>
              <a:rPr lang="en-AU" dirty="0"/>
              <a:t>:</a:t>
            </a:r>
          </a:p>
        </p:txBody>
      </p:sp>
      <p:sp>
        <p:nvSpPr>
          <p:cNvPr id="66" name="TextBox 65">
            <a:extLst>
              <a:ext uri="{FF2B5EF4-FFF2-40B4-BE49-F238E27FC236}">
                <a16:creationId xmlns:a16="http://schemas.microsoft.com/office/drawing/2014/main" id="{A3B32D4A-D9A3-869B-BAC2-F1F6F2B63081}"/>
              </a:ext>
            </a:extLst>
          </p:cNvPr>
          <p:cNvSpPr txBox="1"/>
          <p:nvPr/>
        </p:nvSpPr>
        <p:spPr>
          <a:xfrm>
            <a:off x="12162650" y="1410165"/>
            <a:ext cx="4583999" cy="1200329"/>
          </a:xfrm>
          <a:prstGeom prst="rect">
            <a:avLst/>
          </a:prstGeom>
          <a:noFill/>
        </p:spPr>
        <p:txBody>
          <a:bodyPr wrap="square">
            <a:spAutoFit/>
          </a:bodyPr>
          <a:lstStyle/>
          <a:p>
            <a:r>
              <a:rPr lang="en-US" b="1" dirty="0"/>
              <a:t>Data Transmission:</a:t>
            </a:r>
            <a:r>
              <a:rPr lang="en-US" dirty="0"/>
              <a:t> </a:t>
            </a:r>
          </a:p>
          <a:p>
            <a:r>
              <a:rPr lang="en-US" dirty="0"/>
              <a:t>All readings are sent to the Blynk mobile application for real-time monitoring.</a:t>
            </a:r>
            <a:endParaRPr lang="en-AU" dirty="0"/>
          </a:p>
          <a:p>
            <a:endParaRPr lang="en-AU" dirty="0"/>
          </a:p>
        </p:txBody>
      </p:sp>
      <p:sp>
        <p:nvSpPr>
          <p:cNvPr id="69" name="Rectangle 3">
            <a:extLst>
              <a:ext uri="{FF2B5EF4-FFF2-40B4-BE49-F238E27FC236}">
                <a16:creationId xmlns:a16="http://schemas.microsoft.com/office/drawing/2014/main" id="{A55EF927-5742-9BB7-6E15-18A201F64316}"/>
              </a:ext>
            </a:extLst>
          </p:cNvPr>
          <p:cNvSpPr>
            <a:spLocks noChangeArrowheads="1"/>
          </p:cNvSpPr>
          <p:nvPr/>
        </p:nvSpPr>
        <p:spPr bwMode="auto">
          <a:xfrm rot="10800000" flipV="1">
            <a:off x="-2916263" y="5519172"/>
            <a:ext cx="2898211"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FontTx/>
              <a:buChar char="•"/>
            </a:pPr>
            <a:r>
              <a:rPr lang="en-US" b="1" dirty="0"/>
              <a:t>Data Display:</a:t>
            </a:r>
            <a:r>
              <a:rPr lang="en-US" dirty="0"/>
              <a:t> </a:t>
            </a:r>
          </a:p>
          <a:p>
            <a:pPr lvl="0" eaLnBrk="0" fontAlgn="base" hangingPunct="0">
              <a:spcBef>
                <a:spcPct val="0"/>
              </a:spcBef>
              <a:spcAft>
                <a:spcPct val="0"/>
              </a:spcAft>
            </a:pPr>
            <a:r>
              <a:rPr lang="en-US" dirty="0"/>
              <a:t>Sensor readings are shown on the Serial Monitor.</a:t>
            </a:r>
            <a:endParaRPr lang="en-US"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4" name="Partial Circle 43">
            <a:extLst>
              <a:ext uri="{FF2B5EF4-FFF2-40B4-BE49-F238E27FC236}">
                <a16:creationId xmlns:a16="http://schemas.microsoft.com/office/drawing/2014/main" id="{58636794-C781-7B81-59EE-211EC4412B16}"/>
              </a:ext>
            </a:extLst>
          </p:cNvPr>
          <p:cNvSpPr/>
          <p:nvPr/>
        </p:nvSpPr>
        <p:spPr>
          <a:xfrm>
            <a:off x="2633703" y="6300165"/>
            <a:ext cx="8229600" cy="8229600"/>
          </a:xfrm>
          <a:prstGeom prst="pie">
            <a:avLst>
              <a:gd name="adj1" fmla="val 10824208"/>
              <a:gd name="adj2" fmla="val 14298313"/>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3" name="TextBox 2">
            <a:extLst>
              <a:ext uri="{FF2B5EF4-FFF2-40B4-BE49-F238E27FC236}">
                <a16:creationId xmlns:a16="http://schemas.microsoft.com/office/drawing/2014/main" id="{1D5704FB-2DEF-9527-712D-53A745E8815D}"/>
              </a:ext>
            </a:extLst>
          </p:cNvPr>
          <p:cNvSpPr txBox="1"/>
          <p:nvPr/>
        </p:nvSpPr>
        <p:spPr>
          <a:xfrm>
            <a:off x="4116214" y="-837947"/>
            <a:ext cx="4946727" cy="1477328"/>
          </a:xfrm>
          <a:prstGeom prst="rect">
            <a:avLst/>
          </a:prstGeom>
          <a:noFill/>
        </p:spPr>
        <p:txBody>
          <a:bodyPr wrap="square">
            <a:spAutoFit/>
          </a:bodyPr>
          <a:lstStyle/>
          <a:p>
            <a:r>
              <a:rPr lang="en-US" b="1" dirty="0"/>
              <a:t>Sensor Activation:</a:t>
            </a:r>
            <a:r>
              <a:rPr lang="en-US" dirty="0"/>
              <a:t> </a:t>
            </a:r>
          </a:p>
          <a:p>
            <a:r>
              <a:rPr lang="en-US" dirty="0"/>
              <a:t>Once connected, all sensors start measuring:</a:t>
            </a:r>
          </a:p>
          <a:p>
            <a:r>
              <a:rPr lang="en-US" dirty="0"/>
              <a:t>MAX30100 → Heart rate &amp; SpO₂</a:t>
            </a:r>
          </a:p>
          <a:p>
            <a:r>
              <a:rPr lang="en-US" dirty="0"/>
              <a:t>LM35 → Body temperature</a:t>
            </a:r>
          </a:p>
          <a:p>
            <a:r>
              <a:rPr lang="en-US" dirty="0"/>
              <a:t>DHT11 → Room temperature &amp; humidity</a:t>
            </a:r>
          </a:p>
        </p:txBody>
      </p:sp>
      <p:sp>
        <p:nvSpPr>
          <p:cNvPr id="4" name="Slide Number Placeholder 14">
            <a:extLst>
              <a:ext uri="{FF2B5EF4-FFF2-40B4-BE49-F238E27FC236}">
                <a16:creationId xmlns:a16="http://schemas.microsoft.com/office/drawing/2014/main" id="{DE7CC94E-6DBE-3EA3-6455-60E0C58BED54}"/>
              </a:ext>
            </a:extLst>
          </p:cNvPr>
          <p:cNvSpPr txBox="1">
            <a:spLocks/>
          </p:cNvSpPr>
          <p:nvPr/>
        </p:nvSpPr>
        <p:spPr>
          <a:xfrm>
            <a:off x="828525" y="6400800"/>
            <a:ext cx="365125" cy="247650"/>
          </a:xfrm>
          <a:prstGeom prst="rect">
            <a:avLst/>
          </a:prstGeom>
        </p:spPr>
        <p:txBody>
          <a:bodyPr vert="horz" lIns="0" tIns="45720" rIns="0" bIns="45720" rtlCol="0" anchor="ctr">
            <a:noAutofit/>
          </a:bodyPr>
          <a:lstStyle>
            <a:defPPr>
              <a:defRPr lang="en-US"/>
            </a:defPPr>
            <a:lvl1pPr marL="0" algn="ctr" defTabSz="914400" rtl="0" eaLnBrk="1" latinLnBrk="0" hangingPunct="1">
              <a:defRPr sz="1000" kern="1200">
                <a:solidFill>
                  <a:schemeClr val="tx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8D0AFDD5-844D-364D-8AEC-50CF4D36D55D}" type="slidenum">
              <a:rPr lang="en-US" sz="1800" b="1" smtClean="0"/>
              <a:pPr/>
              <a:t>5</a:t>
            </a:fld>
            <a:endParaRPr lang="en-US" sz="1800" b="1" dirty="0"/>
          </a:p>
        </p:txBody>
      </p:sp>
      <p:sp>
        <p:nvSpPr>
          <p:cNvPr id="5" name="Footer Placeholder 6">
            <a:extLst>
              <a:ext uri="{FF2B5EF4-FFF2-40B4-BE49-F238E27FC236}">
                <a16:creationId xmlns:a16="http://schemas.microsoft.com/office/drawing/2014/main" id="{2BDB38C5-A375-0148-9A0D-4FE12E9F4BB0}"/>
              </a:ext>
            </a:extLst>
          </p:cNvPr>
          <p:cNvSpPr txBox="1">
            <a:spLocks/>
          </p:cNvSpPr>
          <p:nvPr/>
        </p:nvSpPr>
        <p:spPr>
          <a:xfrm>
            <a:off x="5364480" y="6373799"/>
            <a:ext cx="1463040" cy="24688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a:t>PARAHEALTH</a:t>
            </a:r>
          </a:p>
        </p:txBody>
      </p:sp>
      <p:sp>
        <p:nvSpPr>
          <p:cNvPr id="6" name="Date Placeholder 8">
            <a:extLst>
              <a:ext uri="{FF2B5EF4-FFF2-40B4-BE49-F238E27FC236}">
                <a16:creationId xmlns:a16="http://schemas.microsoft.com/office/drawing/2014/main" id="{FF114BF7-EE7C-2F36-6F0C-365BE45C4640}"/>
              </a:ext>
            </a:extLst>
          </p:cNvPr>
          <p:cNvSpPr txBox="1">
            <a:spLocks/>
          </p:cNvSpPr>
          <p:nvPr/>
        </p:nvSpPr>
        <p:spPr>
          <a:xfrm>
            <a:off x="10629900" y="6400800"/>
            <a:ext cx="639763" cy="247650"/>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sz="1200" b="1" dirty="0"/>
              <a:t>04/1/26</a:t>
            </a:r>
          </a:p>
        </p:txBody>
      </p:sp>
    </p:spTree>
    <p:extLst>
      <p:ext uri="{BB962C8B-B14F-4D97-AF65-F5344CB8AC3E}">
        <p14:creationId xmlns:p14="http://schemas.microsoft.com/office/powerpoint/2010/main" val="1327459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534B85-A8DF-AE8D-3C1B-8EBB03D76A9C}"/>
            </a:ext>
          </a:extLst>
        </p:cNvPr>
        <p:cNvGrpSpPr/>
        <p:nvPr/>
      </p:nvGrpSpPr>
      <p:grpSpPr>
        <a:xfrm>
          <a:off x="0" y="0"/>
          <a:ext cx="0" cy="0"/>
          <a:chOff x="0" y="0"/>
          <a:chExt cx="0" cy="0"/>
        </a:xfrm>
      </p:grpSpPr>
      <p:sp>
        <p:nvSpPr>
          <p:cNvPr id="44" name="Partial Circle 43">
            <a:extLst>
              <a:ext uri="{FF2B5EF4-FFF2-40B4-BE49-F238E27FC236}">
                <a16:creationId xmlns:a16="http://schemas.microsoft.com/office/drawing/2014/main" id="{6ACF90F7-CC69-1873-1009-018D2F155090}"/>
              </a:ext>
            </a:extLst>
          </p:cNvPr>
          <p:cNvSpPr/>
          <p:nvPr/>
        </p:nvSpPr>
        <p:spPr>
          <a:xfrm>
            <a:off x="2756883" y="2443217"/>
            <a:ext cx="8229600" cy="8229600"/>
          </a:xfrm>
          <a:prstGeom prst="pie">
            <a:avLst>
              <a:gd name="adj1" fmla="val 10824208"/>
              <a:gd name="adj2" fmla="val 14298313"/>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45" name="Partial Circle 44">
            <a:extLst>
              <a:ext uri="{FF2B5EF4-FFF2-40B4-BE49-F238E27FC236}">
                <a16:creationId xmlns:a16="http://schemas.microsoft.com/office/drawing/2014/main" id="{58ADBEA2-4074-B044-D43E-69B38D5EF2D0}"/>
              </a:ext>
            </a:extLst>
          </p:cNvPr>
          <p:cNvSpPr/>
          <p:nvPr/>
        </p:nvSpPr>
        <p:spPr>
          <a:xfrm rot="3495285">
            <a:off x="3096554" y="2608563"/>
            <a:ext cx="7506916" cy="7849946"/>
          </a:xfrm>
          <a:prstGeom prst="pie">
            <a:avLst>
              <a:gd name="adj1" fmla="val 10824208"/>
              <a:gd name="adj2" fmla="val 14063122"/>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AU" sz="1800" b="1" dirty="0">
              <a:latin typeface="Amasis MT Pro Black" panose="020F0502020204030204" pitchFamily="18" charset="0"/>
            </a:endParaRPr>
          </a:p>
        </p:txBody>
      </p:sp>
      <p:sp>
        <p:nvSpPr>
          <p:cNvPr id="46" name="Partial Circle 45">
            <a:extLst>
              <a:ext uri="{FF2B5EF4-FFF2-40B4-BE49-F238E27FC236}">
                <a16:creationId xmlns:a16="http://schemas.microsoft.com/office/drawing/2014/main" id="{4E9DE2A4-20C2-173F-CBE4-2B3D5632618D}"/>
              </a:ext>
            </a:extLst>
          </p:cNvPr>
          <p:cNvSpPr/>
          <p:nvPr/>
        </p:nvSpPr>
        <p:spPr>
          <a:xfrm rot="6765851">
            <a:off x="3759227" y="3044593"/>
            <a:ext cx="6181571" cy="6977879"/>
          </a:xfrm>
          <a:prstGeom prst="pie">
            <a:avLst>
              <a:gd name="adj1" fmla="val 10824208"/>
              <a:gd name="adj2" fmla="val 13379380"/>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47" name="Partial Circle 46">
            <a:extLst>
              <a:ext uri="{FF2B5EF4-FFF2-40B4-BE49-F238E27FC236}">
                <a16:creationId xmlns:a16="http://schemas.microsoft.com/office/drawing/2014/main" id="{ABABF673-1464-BB16-183B-BF188ABA9088}"/>
              </a:ext>
            </a:extLst>
          </p:cNvPr>
          <p:cNvSpPr/>
          <p:nvPr/>
        </p:nvSpPr>
        <p:spPr>
          <a:xfrm rot="9238638">
            <a:off x="4211006" y="3044591"/>
            <a:ext cx="5278012" cy="6977879"/>
          </a:xfrm>
          <a:prstGeom prst="pie">
            <a:avLst>
              <a:gd name="adj1" fmla="val 10824208"/>
              <a:gd name="adj2" fmla="val 12356248"/>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dirty="0">
              <a:solidFill>
                <a:schemeClr val="tx1"/>
              </a:solidFill>
            </a:endParaRPr>
          </a:p>
        </p:txBody>
      </p:sp>
      <p:sp>
        <p:nvSpPr>
          <p:cNvPr id="50" name="TextBox 49">
            <a:extLst>
              <a:ext uri="{FF2B5EF4-FFF2-40B4-BE49-F238E27FC236}">
                <a16:creationId xmlns:a16="http://schemas.microsoft.com/office/drawing/2014/main" id="{FAD0684C-3400-67C3-61E5-EF944CDDC43D}"/>
              </a:ext>
            </a:extLst>
          </p:cNvPr>
          <p:cNvSpPr txBox="1"/>
          <p:nvPr/>
        </p:nvSpPr>
        <p:spPr>
          <a:xfrm>
            <a:off x="3399419" y="4773255"/>
            <a:ext cx="2362200" cy="1107996"/>
          </a:xfrm>
          <a:prstGeom prst="rect">
            <a:avLst/>
          </a:prstGeom>
          <a:noFill/>
        </p:spPr>
        <p:txBody>
          <a:bodyPr wrap="square" rtlCol="0">
            <a:spAutoFit/>
          </a:bodyPr>
          <a:lstStyle/>
          <a:p>
            <a:r>
              <a:rPr lang="en-US" sz="6600" b="1" dirty="0">
                <a:latin typeface="Amasis MT Pro Black" panose="020F0502020204030204" pitchFamily="18" charset="0"/>
              </a:rPr>
              <a:t>01</a:t>
            </a:r>
            <a:endParaRPr lang="en-AU" sz="6600" b="1" dirty="0">
              <a:latin typeface="Amasis MT Pro Black" panose="020F0502020204030204" pitchFamily="18" charset="0"/>
            </a:endParaRPr>
          </a:p>
        </p:txBody>
      </p:sp>
      <p:sp>
        <p:nvSpPr>
          <p:cNvPr id="54" name="TextBox 53">
            <a:extLst>
              <a:ext uri="{FF2B5EF4-FFF2-40B4-BE49-F238E27FC236}">
                <a16:creationId xmlns:a16="http://schemas.microsoft.com/office/drawing/2014/main" id="{D96E5FB0-8A13-D742-C398-158311819486}"/>
              </a:ext>
            </a:extLst>
          </p:cNvPr>
          <p:cNvSpPr txBox="1"/>
          <p:nvPr/>
        </p:nvSpPr>
        <p:spPr>
          <a:xfrm>
            <a:off x="6166405" y="3715290"/>
            <a:ext cx="1226639" cy="1015663"/>
          </a:xfrm>
          <a:prstGeom prst="rect">
            <a:avLst/>
          </a:prstGeom>
          <a:noFill/>
        </p:spPr>
        <p:txBody>
          <a:bodyPr wrap="square" rtlCol="0">
            <a:spAutoFit/>
          </a:bodyPr>
          <a:lstStyle/>
          <a:p>
            <a:r>
              <a:rPr lang="en-US" sz="6000" b="1" dirty="0">
                <a:latin typeface="Amasis MT Pro Black" panose="020F0502020204030204" pitchFamily="18" charset="0"/>
              </a:rPr>
              <a:t>02</a:t>
            </a:r>
            <a:endParaRPr lang="en-AU" sz="6000" b="1" dirty="0">
              <a:latin typeface="Amasis MT Pro Black" panose="020F0502020204030204" pitchFamily="18" charset="0"/>
            </a:endParaRPr>
          </a:p>
        </p:txBody>
      </p:sp>
      <p:sp>
        <p:nvSpPr>
          <p:cNvPr id="55" name="TextBox 54">
            <a:extLst>
              <a:ext uri="{FF2B5EF4-FFF2-40B4-BE49-F238E27FC236}">
                <a16:creationId xmlns:a16="http://schemas.microsoft.com/office/drawing/2014/main" id="{090FB65C-9A8E-AE31-26A2-EBC79CB0514B}"/>
              </a:ext>
            </a:extLst>
          </p:cNvPr>
          <p:cNvSpPr txBox="1"/>
          <p:nvPr/>
        </p:nvSpPr>
        <p:spPr>
          <a:xfrm>
            <a:off x="7910979" y="4380177"/>
            <a:ext cx="1178902" cy="1015663"/>
          </a:xfrm>
          <a:prstGeom prst="rect">
            <a:avLst/>
          </a:prstGeom>
          <a:noFill/>
        </p:spPr>
        <p:txBody>
          <a:bodyPr wrap="square" rtlCol="0">
            <a:spAutoFit/>
          </a:bodyPr>
          <a:lstStyle/>
          <a:p>
            <a:r>
              <a:rPr lang="en-US" sz="6000" b="1" dirty="0">
                <a:latin typeface="Amasis MT Pro Black" panose="020F0502020204030204" pitchFamily="18" charset="0"/>
              </a:rPr>
              <a:t>03 </a:t>
            </a:r>
            <a:endParaRPr lang="en-AU" sz="6000" b="1" dirty="0">
              <a:latin typeface="Amasis MT Pro Black" panose="020F0502020204030204" pitchFamily="18" charset="0"/>
            </a:endParaRPr>
          </a:p>
        </p:txBody>
      </p:sp>
      <p:sp>
        <p:nvSpPr>
          <p:cNvPr id="56" name="TextBox 55">
            <a:extLst>
              <a:ext uri="{FF2B5EF4-FFF2-40B4-BE49-F238E27FC236}">
                <a16:creationId xmlns:a16="http://schemas.microsoft.com/office/drawing/2014/main" id="{280A77AC-EBF4-1B40-66CC-735FE7472C24}"/>
              </a:ext>
            </a:extLst>
          </p:cNvPr>
          <p:cNvSpPr txBox="1"/>
          <p:nvPr/>
        </p:nvSpPr>
        <p:spPr>
          <a:xfrm>
            <a:off x="8272472" y="5633719"/>
            <a:ext cx="1477217" cy="1015663"/>
          </a:xfrm>
          <a:prstGeom prst="rect">
            <a:avLst/>
          </a:prstGeom>
          <a:noFill/>
        </p:spPr>
        <p:txBody>
          <a:bodyPr wrap="square" rtlCol="0">
            <a:spAutoFit/>
          </a:bodyPr>
          <a:lstStyle/>
          <a:p>
            <a:r>
              <a:rPr lang="en-US" sz="6000" b="1" dirty="0">
                <a:latin typeface="Amasis MT Pro Black" panose="020F0502020204030204" pitchFamily="18" charset="0"/>
              </a:rPr>
              <a:t>04</a:t>
            </a:r>
            <a:endParaRPr lang="en-AU" sz="6000" b="1" dirty="0">
              <a:latin typeface="Amasis MT Pro Black" panose="020F0502020204030204" pitchFamily="18" charset="0"/>
            </a:endParaRPr>
          </a:p>
        </p:txBody>
      </p:sp>
      <p:sp>
        <p:nvSpPr>
          <p:cNvPr id="58" name="TextBox 57">
            <a:extLst>
              <a:ext uri="{FF2B5EF4-FFF2-40B4-BE49-F238E27FC236}">
                <a16:creationId xmlns:a16="http://schemas.microsoft.com/office/drawing/2014/main" id="{3C1991E1-F3B7-8A3C-338E-33CC63095A66}"/>
              </a:ext>
            </a:extLst>
          </p:cNvPr>
          <p:cNvSpPr txBox="1"/>
          <p:nvPr/>
        </p:nvSpPr>
        <p:spPr>
          <a:xfrm>
            <a:off x="29350" y="304800"/>
            <a:ext cx="3875900" cy="1077218"/>
          </a:xfrm>
          <a:prstGeom prst="rect">
            <a:avLst/>
          </a:prstGeom>
          <a:noFill/>
        </p:spPr>
        <p:txBody>
          <a:bodyPr wrap="square" rtlCol="0">
            <a:spAutoFit/>
          </a:bodyPr>
          <a:lstStyle/>
          <a:p>
            <a:r>
              <a:rPr lang="en-US" sz="3200" b="1" dirty="0"/>
              <a:t>Functionality</a:t>
            </a:r>
          </a:p>
          <a:p>
            <a:endParaRPr lang="en-AU" sz="3200" b="1" dirty="0"/>
          </a:p>
        </p:txBody>
      </p:sp>
      <p:sp>
        <p:nvSpPr>
          <p:cNvPr id="59" name="TextBox 58">
            <a:extLst>
              <a:ext uri="{FF2B5EF4-FFF2-40B4-BE49-F238E27FC236}">
                <a16:creationId xmlns:a16="http://schemas.microsoft.com/office/drawing/2014/main" id="{CF20AFD7-ADCB-8E0F-50BF-8FB03365A8F7}"/>
              </a:ext>
            </a:extLst>
          </p:cNvPr>
          <p:cNvSpPr txBox="1"/>
          <p:nvPr/>
        </p:nvSpPr>
        <p:spPr>
          <a:xfrm>
            <a:off x="182600" y="2203712"/>
            <a:ext cx="2808596" cy="1754326"/>
          </a:xfrm>
          <a:prstGeom prst="rect">
            <a:avLst/>
          </a:prstGeom>
          <a:noFill/>
        </p:spPr>
        <p:txBody>
          <a:bodyPr wrap="square" rtlCol="0">
            <a:spAutoFit/>
          </a:bodyPr>
          <a:lstStyle/>
          <a:p>
            <a:r>
              <a:rPr lang="en-US" b="1" dirty="0"/>
              <a:t>WiFi Connection:</a:t>
            </a:r>
          </a:p>
          <a:p>
            <a:endParaRPr lang="en-US" b="1" dirty="0"/>
          </a:p>
          <a:p>
            <a:r>
              <a:rPr lang="en-US" dirty="0"/>
              <a:t> ESP32 connects to the WiFi network and then to the Blynk cloud using the authentication token.</a:t>
            </a:r>
            <a:endParaRPr lang="en-AU" dirty="0"/>
          </a:p>
        </p:txBody>
      </p:sp>
      <p:sp>
        <p:nvSpPr>
          <p:cNvPr id="61" name="TextBox 60">
            <a:extLst>
              <a:ext uri="{FF2B5EF4-FFF2-40B4-BE49-F238E27FC236}">
                <a16:creationId xmlns:a16="http://schemas.microsoft.com/office/drawing/2014/main" id="{6AF5B472-8246-4B45-8068-D0536822BC11}"/>
              </a:ext>
            </a:extLst>
          </p:cNvPr>
          <p:cNvSpPr txBox="1"/>
          <p:nvPr/>
        </p:nvSpPr>
        <p:spPr>
          <a:xfrm>
            <a:off x="4237953" y="431109"/>
            <a:ext cx="3716094" cy="2031325"/>
          </a:xfrm>
          <a:prstGeom prst="rect">
            <a:avLst/>
          </a:prstGeom>
          <a:noFill/>
        </p:spPr>
        <p:txBody>
          <a:bodyPr wrap="square">
            <a:spAutoFit/>
          </a:bodyPr>
          <a:lstStyle/>
          <a:p>
            <a:r>
              <a:rPr lang="en-US" b="1" dirty="0"/>
              <a:t>Sensor Activation:</a:t>
            </a:r>
            <a:r>
              <a:rPr lang="en-US" dirty="0"/>
              <a:t> </a:t>
            </a:r>
          </a:p>
          <a:p>
            <a:r>
              <a:rPr lang="en-US" dirty="0"/>
              <a:t>Once connected, all sensors start measuring:</a:t>
            </a:r>
          </a:p>
          <a:p>
            <a:r>
              <a:rPr lang="en-US" dirty="0"/>
              <a:t>MAX30100 → Heart rate &amp; SpO₂</a:t>
            </a:r>
          </a:p>
          <a:p>
            <a:r>
              <a:rPr lang="en-US" dirty="0"/>
              <a:t>LM35 → Body temperature</a:t>
            </a:r>
          </a:p>
          <a:p>
            <a:r>
              <a:rPr lang="en-US" dirty="0"/>
              <a:t>DHT11 → Room temperature &amp; humidity</a:t>
            </a:r>
          </a:p>
          <a:p>
            <a:endParaRPr lang="en-AU" dirty="0"/>
          </a:p>
        </p:txBody>
      </p:sp>
      <p:sp>
        <p:nvSpPr>
          <p:cNvPr id="62" name="Rectangle 1">
            <a:extLst>
              <a:ext uri="{FF2B5EF4-FFF2-40B4-BE49-F238E27FC236}">
                <a16:creationId xmlns:a16="http://schemas.microsoft.com/office/drawing/2014/main" id="{C5399C1D-90ED-89C7-12EA-523CCCA10186}"/>
              </a:ext>
            </a:extLst>
          </p:cNvPr>
          <p:cNvSpPr>
            <a:spLocks noChangeArrowheads="1"/>
          </p:cNvSpPr>
          <p:nvPr/>
        </p:nvSpPr>
        <p:spPr bwMode="auto">
          <a:xfrm>
            <a:off x="0" y="-323165"/>
            <a:ext cx="328936"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3" name="TextBox 62">
            <a:extLst>
              <a:ext uri="{FF2B5EF4-FFF2-40B4-BE49-F238E27FC236}">
                <a16:creationId xmlns:a16="http://schemas.microsoft.com/office/drawing/2014/main" id="{899ED381-A7A0-1E47-DD53-7E5DCB1D1BC8}"/>
              </a:ext>
            </a:extLst>
          </p:cNvPr>
          <p:cNvSpPr txBox="1"/>
          <p:nvPr/>
        </p:nvSpPr>
        <p:spPr>
          <a:xfrm>
            <a:off x="9322804" y="3303192"/>
            <a:ext cx="2995798" cy="1446550"/>
          </a:xfrm>
          <a:prstGeom prst="rect">
            <a:avLst/>
          </a:prstGeom>
          <a:noFill/>
        </p:spPr>
        <p:txBody>
          <a:bodyPr wrap="square">
            <a:spAutoFit/>
          </a:bodyPr>
          <a:lstStyle/>
          <a:p>
            <a:r>
              <a:rPr lang="en-US" sz="1600" b="1" dirty="0"/>
              <a:t>Alerts:</a:t>
            </a:r>
          </a:p>
          <a:p>
            <a:r>
              <a:rPr lang="en-US" sz="1600" dirty="0"/>
              <a:t> </a:t>
            </a:r>
            <a:r>
              <a:rPr lang="en-US" dirty="0"/>
              <a:t>If any reading goes beyond safe limits, the buzzer turns ON and  alert message is sent to the mobile app.</a:t>
            </a:r>
            <a:r>
              <a:rPr lang="en-AU" dirty="0"/>
              <a:t>:</a:t>
            </a:r>
          </a:p>
        </p:txBody>
      </p:sp>
      <p:sp>
        <p:nvSpPr>
          <p:cNvPr id="69" name="Rectangle 3">
            <a:extLst>
              <a:ext uri="{FF2B5EF4-FFF2-40B4-BE49-F238E27FC236}">
                <a16:creationId xmlns:a16="http://schemas.microsoft.com/office/drawing/2014/main" id="{EBEE4B66-B64F-0B05-D9A9-8B20EC9E3FD1}"/>
              </a:ext>
            </a:extLst>
          </p:cNvPr>
          <p:cNvSpPr>
            <a:spLocks noChangeArrowheads="1"/>
          </p:cNvSpPr>
          <p:nvPr/>
        </p:nvSpPr>
        <p:spPr bwMode="auto">
          <a:xfrm rot="10800000" flipV="1">
            <a:off x="-18891" y="5054117"/>
            <a:ext cx="289821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FontTx/>
              <a:buChar char="•"/>
            </a:pPr>
            <a:r>
              <a:rPr lang="en-US" b="1" dirty="0"/>
              <a:t>Data Display:</a:t>
            </a:r>
            <a:r>
              <a:rPr lang="en-US" dirty="0"/>
              <a:t> </a:t>
            </a:r>
          </a:p>
          <a:p>
            <a:pPr lvl="0" eaLnBrk="0" fontAlgn="base" hangingPunct="0">
              <a:spcBef>
                <a:spcPct val="0"/>
              </a:spcBef>
              <a:spcAft>
                <a:spcPct val="0"/>
              </a:spcAft>
            </a:pPr>
            <a:r>
              <a:rPr lang="en-US" dirty="0"/>
              <a:t>Sensor readings are shown on the Serial Monitor.</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TextBox 2">
            <a:extLst>
              <a:ext uri="{FF2B5EF4-FFF2-40B4-BE49-F238E27FC236}">
                <a16:creationId xmlns:a16="http://schemas.microsoft.com/office/drawing/2014/main" id="{5B467770-70AD-AEB6-AABA-F70D7C312994}"/>
              </a:ext>
            </a:extLst>
          </p:cNvPr>
          <p:cNvSpPr txBox="1"/>
          <p:nvPr/>
        </p:nvSpPr>
        <p:spPr>
          <a:xfrm>
            <a:off x="8764772" y="1585361"/>
            <a:ext cx="3897418" cy="923330"/>
          </a:xfrm>
          <a:prstGeom prst="rect">
            <a:avLst/>
          </a:prstGeom>
          <a:noFill/>
        </p:spPr>
        <p:txBody>
          <a:bodyPr wrap="square">
            <a:spAutoFit/>
          </a:bodyPr>
          <a:lstStyle/>
          <a:p>
            <a:r>
              <a:rPr lang="en-US" b="1" dirty="0"/>
              <a:t>Data Transmission:</a:t>
            </a:r>
            <a:r>
              <a:rPr lang="en-US" dirty="0"/>
              <a:t> </a:t>
            </a:r>
          </a:p>
          <a:p>
            <a:r>
              <a:rPr lang="en-US" dirty="0"/>
              <a:t>All readings are sent to the Blynk mobile application for real-time monitoring.</a:t>
            </a:r>
            <a:endParaRPr lang="en-AU" dirty="0"/>
          </a:p>
        </p:txBody>
      </p:sp>
      <p:sp>
        <p:nvSpPr>
          <p:cNvPr id="5" name="TextBox 4">
            <a:extLst>
              <a:ext uri="{FF2B5EF4-FFF2-40B4-BE49-F238E27FC236}">
                <a16:creationId xmlns:a16="http://schemas.microsoft.com/office/drawing/2014/main" id="{E55D1C08-3AE3-B69C-3839-DA4AFFC80B2C}"/>
              </a:ext>
            </a:extLst>
          </p:cNvPr>
          <p:cNvSpPr txBox="1"/>
          <p:nvPr/>
        </p:nvSpPr>
        <p:spPr>
          <a:xfrm>
            <a:off x="10377044" y="6259285"/>
            <a:ext cx="6392172" cy="369332"/>
          </a:xfrm>
          <a:prstGeom prst="rect">
            <a:avLst/>
          </a:prstGeom>
          <a:noFill/>
        </p:spPr>
        <p:txBody>
          <a:bodyPr wrap="square">
            <a:spAutoFit/>
          </a:bodyPr>
          <a:lstStyle/>
          <a:p>
            <a:r>
              <a:rPr lang="en-US" b="1" dirty="0"/>
              <a:t>PARAHEALTH</a:t>
            </a:r>
          </a:p>
        </p:txBody>
      </p:sp>
      <p:sp>
        <p:nvSpPr>
          <p:cNvPr id="7" name="TextBox 6">
            <a:extLst>
              <a:ext uri="{FF2B5EF4-FFF2-40B4-BE49-F238E27FC236}">
                <a16:creationId xmlns:a16="http://schemas.microsoft.com/office/drawing/2014/main" id="{C628EEE9-6A19-1347-EB3A-9B46EFFA091F}"/>
              </a:ext>
            </a:extLst>
          </p:cNvPr>
          <p:cNvSpPr txBox="1"/>
          <p:nvPr/>
        </p:nvSpPr>
        <p:spPr>
          <a:xfrm>
            <a:off x="798886" y="6382959"/>
            <a:ext cx="8445260" cy="369332"/>
          </a:xfrm>
          <a:prstGeom prst="rect">
            <a:avLst/>
          </a:prstGeom>
          <a:noFill/>
        </p:spPr>
        <p:txBody>
          <a:bodyPr wrap="square">
            <a:spAutoFit/>
          </a:bodyPr>
          <a:lstStyle/>
          <a:p>
            <a:fld id="{8D0AFDD5-844D-364D-8AEC-50CF4D36D55D}" type="slidenum">
              <a:rPr lang="en-US" sz="1800" b="1" smtClean="0"/>
              <a:pPr/>
              <a:t>6</a:t>
            </a:fld>
            <a:endParaRPr lang="en-US" sz="1800" b="1" dirty="0"/>
          </a:p>
        </p:txBody>
      </p:sp>
    </p:spTree>
    <p:extLst>
      <p:ext uri="{BB962C8B-B14F-4D97-AF65-F5344CB8AC3E}">
        <p14:creationId xmlns:p14="http://schemas.microsoft.com/office/powerpoint/2010/main" val="3091004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FF9B428-C0B5-54F3-EC4D-59FD5EF2FD44}"/>
              </a:ext>
            </a:extLst>
          </p:cNvPr>
          <p:cNvSpPr>
            <a:spLocks noGrp="1"/>
          </p:cNvSpPr>
          <p:nvPr>
            <p:ph type="title"/>
          </p:nvPr>
        </p:nvSpPr>
        <p:spPr>
          <a:xfrm>
            <a:off x="1139952" y="512064"/>
            <a:ext cx="9912096" cy="1014984"/>
          </a:xfrm>
        </p:spPr>
        <p:txBody>
          <a:bodyPr/>
          <a:lstStyle/>
          <a:p>
            <a:r>
              <a:rPr lang="en-US" dirty="0"/>
              <a:t>Flowchart</a:t>
            </a:r>
          </a:p>
        </p:txBody>
      </p:sp>
      <p:pic>
        <p:nvPicPr>
          <p:cNvPr id="6" name="Picture Placeholder 5" descr="A diagram of a system flow chart&#10;&#10;AI-generated content may be incorrect.">
            <a:extLst>
              <a:ext uri="{FF2B5EF4-FFF2-40B4-BE49-F238E27FC236}">
                <a16:creationId xmlns:a16="http://schemas.microsoft.com/office/drawing/2014/main" id="{5DEDE652-13B2-F20C-1738-83E0C8DC6BFF}"/>
              </a:ext>
            </a:extLst>
          </p:cNvPr>
          <p:cNvPicPr>
            <a:picLocks noGrp="1" noChangeAspect="1"/>
          </p:cNvPicPr>
          <p:nvPr>
            <p:ph idx="1"/>
          </p:nvPr>
        </p:nvPicPr>
        <p:blipFill>
          <a:blip r:embed="rId2"/>
          <a:stretch/>
        </p:blipFill>
        <p:spPr>
          <a:xfrm>
            <a:off x="2868253" y="1810512"/>
            <a:ext cx="6232989" cy="4160520"/>
          </a:xfrm>
          <a:prstGeom prst="ellipse">
            <a:avLst/>
          </a:prstGeom>
          <a:noFill/>
          <a:ln w="25400">
            <a:solidFill>
              <a:srgbClr val="000000"/>
            </a:solidFill>
          </a:ln>
        </p:spPr>
      </p:pic>
      <p:sp>
        <p:nvSpPr>
          <p:cNvPr id="13" name="Slide Number Placeholder 3">
            <a:extLst>
              <a:ext uri="{FF2B5EF4-FFF2-40B4-BE49-F238E27FC236}">
                <a16:creationId xmlns:a16="http://schemas.microsoft.com/office/drawing/2014/main" id="{51579B8C-4EC3-2DD7-4E2C-CE487CDD9294}"/>
              </a:ext>
            </a:extLst>
          </p:cNvPr>
          <p:cNvSpPr>
            <a:spLocks noGrp="1"/>
          </p:cNvSpPr>
          <p:nvPr>
            <p:ph type="sldNum" sz="quarter" idx="12"/>
          </p:nvPr>
        </p:nvSpPr>
        <p:spPr>
          <a:xfrm>
            <a:off x="838200" y="6400904"/>
            <a:ext cx="365760" cy="246888"/>
          </a:xfrm>
        </p:spPr>
        <p:txBody>
          <a:bodyPr/>
          <a:lstStyle/>
          <a:p>
            <a:pPr>
              <a:spcAft>
                <a:spcPts val="600"/>
              </a:spcAft>
            </a:pPr>
            <a:fld id="{8D0AFDD5-844D-364D-8AEC-50CF4D36D55D}" type="slidenum">
              <a:rPr lang="en-US" sz="1800" b="1" noProof="0" smtClean="0"/>
              <a:pPr>
                <a:spcAft>
                  <a:spcPts val="600"/>
                </a:spcAft>
              </a:pPr>
              <a:t>7</a:t>
            </a:fld>
            <a:endParaRPr lang="en-US" sz="1800" b="1" noProof="0" dirty="0"/>
          </a:p>
        </p:txBody>
      </p:sp>
      <p:sp>
        <p:nvSpPr>
          <p:cNvPr id="15" name="Footer Placeholder 4">
            <a:extLst>
              <a:ext uri="{FF2B5EF4-FFF2-40B4-BE49-F238E27FC236}">
                <a16:creationId xmlns:a16="http://schemas.microsoft.com/office/drawing/2014/main" id="{B2306453-BDE1-E4DE-BF50-979517A54034}"/>
              </a:ext>
            </a:extLst>
          </p:cNvPr>
          <p:cNvSpPr>
            <a:spLocks noGrp="1"/>
          </p:cNvSpPr>
          <p:nvPr>
            <p:ph type="ftr" sz="quarter" idx="11"/>
          </p:nvPr>
        </p:nvSpPr>
        <p:spPr>
          <a:xfrm>
            <a:off x="5364480" y="6400904"/>
            <a:ext cx="1463040" cy="246888"/>
          </a:xfrm>
        </p:spPr>
        <p:txBody>
          <a:bodyPr/>
          <a:lstStyle/>
          <a:p>
            <a:pPr>
              <a:spcAft>
                <a:spcPts val="600"/>
              </a:spcAft>
            </a:pPr>
            <a:r>
              <a:rPr lang="en-US" sz="1800" b="1" noProof="0" dirty="0"/>
              <a:t>PARAHEALTH</a:t>
            </a:r>
          </a:p>
        </p:txBody>
      </p:sp>
      <p:sp>
        <p:nvSpPr>
          <p:cNvPr id="17" name="Date Placeholder 5">
            <a:extLst>
              <a:ext uri="{FF2B5EF4-FFF2-40B4-BE49-F238E27FC236}">
                <a16:creationId xmlns:a16="http://schemas.microsoft.com/office/drawing/2014/main" id="{9D4E1EC3-E76E-8025-1540-6826B39A195A}"/>
              </a:ext>
            </a:extLst>
          </p:cNvPr>
          <p:cNvSpPr>
            <a:spLocks noGrp="1"/>
          </p:cNvSpPr>
          <p:nvPr>
            <p:ph type="dt" sz="half" idx="10"/>
          </p:nvPr>
        </p:nvSpPr>
        <p:spPr>
          <a:xfrm>
            <a:off x="10629145" y="6400904"/>
            <a:ext cx="640080" cy="246888"/>
          </a:xfrm>
        </p:spPr>
        <p:txBody>
          <a:bodyPr/>
          <a:lstStyle/>
          <a:p>
            <a:pPr>
              <a:spcAft>
                <a:spcPts val="600"/>
              </a:spcAft>
            </a:pPr>
            <a:r>
              <a:rPr lang="en-US" sz="1200" b="1" dirty="0"/>
              <a:t>04/1/26</a:t>
            </a:r>
            <a:endParaRPr lang="en-US" sz="1200" b="1" noProof="0" dirty="0"/>
          </a:p>
        </p:txBody>
      </p:sp>
    </p:spTree>
    <p:extLst>
      <p:ext uri="{BB962C8B-B14F-4D97-AF65-F5344CB8AC3E}">
        <p14:creationId xmlns:p14="http://schemas.microsoft.com/office/powerpoint/2010/main" val="4004956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71B8B-ADF7-75FC-73F7-55A027BC1B28}"/>
              </a:ext>
            </a:extLst>
          </p:cNvPr>
          <p:cNvSpPr>
            <a:spLocks noGrp="1"/>
          </p:cNvSpPr>
          <p:nvPr>
            <p:ph type="title"/>
          </p:nvPr>
        </p:nvSpPr>
        <p:spPr>
          <a:xfrm>
            <a:off x="1139952" y="512064"/>
            <a:ext cx="9912096" cy="4646532"/>
          </a:xfrm>
        </p:spPr>
        <p:txBody>
          <a:bodyPr/>
          <a:lstStyle/>
          <a:p>
            <a:r>
              <a:rPr lang="en-US" sz="3600" b="1" dirty="0"/>
              <a:t>USE OF BLYNK</a:t>
            </a:r>
            <a:br>
              <a:rPr lang="en-US" sz="2000" b="1" dirty="0"/>
            </a:br>
            <a:br>
              <a:rPr lang="en-US" sz="2000" dirty="0"/>
            </a:br>
            <a:br>
              <a:rPr lang="en-US" sz="2000" dirty="0"/>
            </a:br>
            <a:r>
              <a:rPr lang="en-US" sz="2000" dirty="0"/>
              <a:t>In our </a:t>
            </a:r>
            <a:r>
              <a:rPr lang="en-US" sz="2000" b="1" dirty="0"/>
              <a:t>PARAHEALTH project</a:t>
            </a:r>
            <a:r>
              <a:rPr lang="en-US" sz="2000" dirty="0"/>
              <a:t>, the Blynk mobile application displays all the health data collected by the system. It shows a </a:t>
            </a:r>
            <a:r>
              <a:rPr lang="en-US" sz="2000" b="1" dirty="0"/>
              <a:t>heart rate gauge</a:t>
            </a:r>
            <a:r>
              <a:rPr lang="en-US" sz="2000" dirty="0"/>
              <a:t> and a </a:t>
            </a:r>
            <a:r>
              <a:rPr lang="en-US" sz="2000" b="1" dirty="0"/>
              <a:t>SpO₂ percentage</a:t>
            </a:r>
            <a:r>
              <a:rPr lang="en-US" sz="2000" dirty="0"/>
              <a:t> to monitor oxygen levels. The app also presents </a:t>
            </a:r>
            <a:r>
              <a:rPr lang="en-US" sz="2000" b="1" dirty="0"/>
              <a:t>body and room temperature readings</a:t>
            </a:r>
            <a:r>
              <a:rPr lang="en-US" sz="2000" dirty="0"/>
              <a:t> along with </a:t>
            </a:r>
            <a:r>
              <a:rPr lang="en-US" sz="2000" b="1" dirty="0"/>
              <a:t>humidity levels</a:t>
            </a:r>
            <a:r>
              <a:rPr lang="en-US" sz="2000" dirty="0"/>
              <a:t>. If any parameter goes beyond safe limits, the app receives </a:t>
            </a:r>
            <a:r>
              <a:rPr lang="en-US" sz="2000" b="1" dirty="0"/>
              <a:t>alert messages</a:t>
            </a:r>
            <a:r>
              <a:rPr lang="en-US" sz="2000" dirty="0"/>
              <a:t> to notify the user immediately. Additionally, it provides a </a:t>
            </a:r>
            <a:r>
              <a:rPr lang="en-US" sz="2000" b="1" dirty="0"/>
              <a:t>manual alarm reset button</a:t>
            </a:r>
            <a:r>
              <a:rPr lang="en-US" sz="2000" dirty="0"/>
              <a:t> to turn of The buzzer after addressing issue </a:t>
            </a:r>
            <a:endParaRPr lang="en-AU" dirty="0"/>
          </a:p>
        </p:txBody>
      </p:sp>
      <p:sp>
        <p:nvSpPr>
          <p:cNvPr id="3" name="Slide Number Placeholder 2">
            <a:extLst>
              <a:ext uri="{FF2B5EF4-FFF2-40B4-BE49-F238E27FC236}">
                <a16:creationId xmlns:a16="http://schemas.microsoft.com/office/drawing/2014/main" id="{FC7F5A13-95E6-F964-996D-2CB7B054A185}"/>
              </a:ext>
            </a:extLst>
          </p:cNvPr>
          <p:cNvSpPr>
            <a:spLocks noGrp="1"/>
          </p:cNvSpPr>
          <p:nvPr>
            <p:ph type="sldNum" sz="quarter" idx="12"/>
          </p:nvPr>
        </p:nvSpPr>
        <p:spPr/>
        <p:txBody>
          <a:bodyPr/>
          <a:lstStyle/>
          <a:p>
            <a:fld id="{8D0AFDD5-844D-364D-8AEC-50CF4D36D55D}" type="slidenum">
              <a:rPr lang="en-US" sz="1800" b="1" noProof="0" smtClean="0"/>
              <a:t>8</a:t>
            </a:fld>
            <a:endParaRPr lang="en-US" sz="1800" b="1" noProof="0" dirty="0"/>
          </a:p>
        </p:txBody>
      </p:sp>
      <p:sp>
        <p:nvSpPr>
          <p:cNvPr id="4" name="Footer Placeholder 3">
            <a:extLst>
              <a:ext uri="{FF2B5EF4-FFF2-40B4-BE49-F238E27FC236}">
                <a16:creationId xmlns:a16="http://schemas.microsoft.com/office/drawing/2014/main" id="{BCD21707-69B7-47B3-22E1-D78FAF5190C5}"/>
              </a:ext>
            </a:extLst>
          </p:cNvPr>
          <p:cNvSpPr>
            <a:spLocks noGrp="1"/>
          </p:cNvSpPr>
          <p:nvPr>
            <p:ph type="ftr" sz="quarter" idx="11"/>
          </p:nvPr>
        </p:nvSpPr>
        <p:spPr/>
        <p:txBody>
          <a:bodyPr/>
          <a:lstStyle/>
          <a:p>
            <a:r>
              <a:rPr lang="en-US" sz="1800" b="1" dirty="0"/>
              <a:t>PARAHEALTH</a:t>
            </a:r>
          </a:p>
          <a:p>
            <a:endParaRPr lang="en-US" noProof="0" dirty="0"/>
          </a:p>
        </p:txBody>
      </p:sp>
      <p:sp>
        <p:nvSpPr>
          <p:cNvPr id="5" name="Date Placeholder 4">
            <a:extLst>
              <a:ext uri="{FF2B5EF4-FFF2-40B4-BE49-F238E27FC236}">
                <a16:creationId xmlns:a16="http://schemas.microsoft.com/office/drawing/2014/main" id="{AD753155-BFAC-B0D0-6467-471A2989CC46}"/>
              </a:ext>
            </a:extLst>
          </p:cNvPr>
          <p:cNvSpPr>
            <a:spLocks noGrp="1"/>
          </p:cNvSpPr>
          <p:nvPr>
            <p:ph type="dt" sz="half" idx="10"/>
          </p:nvPr>
        </p:nvSpPr>
        <p:spPr/>
        <p:txBody>
          <a:bodyPr/>
          <a:lstStyle/>
          <a:p>
            <a:r>
              <a:rPr lang="en-US" sz="1200" b="1" dirty="0"/>
              <a:t>04/1/26</a:t>
            </a:r>
            <a:endParaRPr lang="en-US" sz="1200" b="1" noProof="0" dirty="0"/>
          </a:p>
        </p:txBody>
      </p:sp>
    </p:spTree>
    <p:extLst>
      <p:ext uri="{BB962C8B-B14F-4D97-AF65-F5344CB8AC3E}">
        <p14:creationId xmlns:p14="http://schemas.microsoft.com/office/powerpoint/2010/main" val="3848683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3">
            <a:extLst>
              <a:ext uri="{FF2B5EF4-FFF2-40B4-BE49-F238E27FC236}">
                <a16:creationId xmlns:a16="http://schemas.microsoft.com/office/drawing/2014/main" id="{87B5D678-6B7F-C311-779F-1A7940EEF4C9}"/>
              </a:ext>
            </a:extLst>
          </p:cNvPr>
          <p:cNvSpPr>
            <a:spLocks noGrp="1"/>
          </p:cNvSpPr>
          <p:nvPr>
            <p:ph type="sldNum" sz="quarter" idx="12"/>
          </p:nvPr>
        </p:nvSpPr>
        <p:spPr>
          <a:xfrm>
            <a:off x="838200" y="6400904"/>
            <a:ext cx="365760" cy="246888"/>
          </a:xfrm>
        </p:spPr>
        <p:txBody>
          <a:bodyPr/>
          <a:lstStyle/>
          <a:p>
            <a:pPr>
              <a:spcAft>
                <a:spcPts val="600"/>
              </a:spcAft>
            </a:pPr>
            <a:fld id="{8D0AFDD5-844D-364D-8AEC-50CF4D36D55D}" type="slidenum">
              <a:rPr lang="en-US" sz="1800" b="1" noProof="0" smtClean="0"/>
              <a:pPr>
                <a:spcAft>
                  <a:spcPts val="600"/>
                </a:spcAft>
              </a:pPr>
              <a:t>9</a:t>
            </a:fld>
            <a:endParaRPr lang="en-US" sz="1800" b="1" noProof="0" dirty="0"/>
          </a:p>
        </p:txBody>
      </p:sp>
      <p:sp>
        <p:nvSpPr>
          <p:cNvPr id="15" name="Footer Placeholder 4">
            <a:extLst>
              <a:ext uri="{FF2B5EF4-FFF2-40B4-BE49-F238E27FC236}">
                <a16:creationId xmlns:a16="http://schemas.microsoft.com/office/drawing/2014/main" id="{ED6B83CB-7382-343A-561E-F39CE77E4E9C}"/>
              </a:ext>
            </a:extLst>
          </p:cNvPr>
          <p:cNvSpPr>
            <a:spLocks noGrp="1"/>
          </p:cNvSpPr>
          <p:nvPr>
            <p:ph type="ftr" sz="quarter" idx="11"/>
          </p:nvPr>
        </p:nvSpPr>
        <p:spPr>
          <a:xfrm>
            <a:off x="5364480" y="6400904"/>
            <a:ext cx="1463040" cy="246888"/>
          </a:xfrm>
        </p:spPr>
        <p:txBody>
          <a:bodyPr/>
          <a:lstStyle/>
          <a:p>
            <a:pPr>
              <a:spcAft>
                <a:spcPts val="600"/>
              </a:spcAft>
            </a:pPr>
            <a:r>
              <a:rPr lang="en-US" sz="1800" b="1" noProof="0" dirty="0"/>
              <a:t>PARAHEALTH</a:t>
            </a:r>
          </a:p>
        </p:txBody>
      </p:sp>
      <p:sp>
        <p:nvSpPr>
          <p:cNvPr id="17" name="Date Placeholder 5">
            <a:extLst>
              <a:ext uri="{FF2B5EF4-FFF2-40B4-BE49-F238E27FC236}">
                <a16:creationId xmlns:a16="http://schemas.microsoft.com/office/drawing/2014/main" id="{24C54C85-2F38-6165-014E-ADB6E3AB69BE}"/>
              </a:ext>
            </a:extLst>
          </p:cNvPr>
          <p:cNvSpPr>
            <a:spLocks noGrp="1"/>
          </p:cNvSpPr>
          <p:nvPr>
            <p:ph type="dt" sz="half" idx="10"/>
          </p:nvPr>
        </p:nvSpPr>
        <p:spPr>
          <a:xfrm>
            <a:off x="10668000" y="6387085"/>
            <a:ext cx="640080" cy="246888"/>
          </a:xfrm>
        </p:spPr>
        <p:txBody>
          <a:bodyPr/>
          <a:lstStyle/>
          <a:p>
            <a:pPr>
              <a:spcAft>
                <a:spcPts val="600"/>
              </a:spcAft>
            </a:pPr>
            <a:r>
              <a:rPr lang="en-US" sz="1200" b="1" noProof="0" dirty="0"/>
              <a:t>04/1/26</a:t>
            </a:r>
          </a:p>
        </p:txBody>
      </p:sp>
      <p:sp>
        <p:nvSpPr>
          <p:cNvPr id="3" name="Title 2">
            <a:extLst>
              <a:ext uri="{FF2B5EF4-FFF2-40B4-BE49-F238E27FC236}">
                <a16:creationId xmlns:a16="http://schemas.microsoft.com/office/drawing/2014/main" id="{016D4808-3C15-C3F8-A2A2-0854F511413A}"/>
              </a:ext>
            </a:extLst>
          </p:cNvPr>
          <p:cNvSpPr>
            <a:spLocks noGrp="1"/>
          </p:cNvSpPr>
          <p:nvPr>
            <p:ph type="title"/>
          </p:nvPr>
        </p:nvSpPr>
        <p:spPr>
          <a:xfrm>
            <a:off x="1021080" y="224027"/>
            <a:ext cx="9912096" cy="1014984"/>
          </a:xfrm>
        </p:spPr>
        <p:txBody>
          <a:bodyPr/>
          <a:lstStyle/>
          <a:p>
            <a:r>
              <a:rPr lang="en-US" dirty="0"/>
              <a:t>Blynk Connection</a:t>
            </a:r>
            <a:endParaRPr lang="en-AU" dirty="0"/>
          </a:p>
        </p:txBody>
      </p:sp>
      <p:pic>
        <p:nvPicPr>
          <p:cNvPr id="8" name="Content Placeholder 7" descr="A screenshot of a computer&#10;&#10;AI-generated content may be incorrect.">
            <a:extLst>
              <a:ext uri="{FF2B5EF4-FFF2-40B4-BE49-F238E27FC236}">
                <a16:creationId xmlns:a16="http://schemas.microsoft.com/office/drawing/2014/main" id="{41EE9C9C-CE55-FC1E-6F1E-C5C01D7D578D}"/>
              </a:ext>
            </a:extLst>
          </p:cNvPr>
          <p:cNvPicPr>
            <a:picLocks noGrp="1" noChangeAspect="1"/>
          </p:cNvPicPr>
          <p:nvPr>
            <p:ph idx="1"/>
          </p:nvPr>
        </p:nvPicPr>
        <p:blipFill>
          <a:blip r:embed="rId3"/>
          <a:stretch>
            <a:fillRect/>
          </a:stretch>
        </p:blipFill>
        <p:spPr>
          <a:xfrm>
            <a:off x="1021080" y="1483743"/>
            <a:ext cx="10452052" cy="4399472"/>
          </a:xfrm>
        </p:spPr>
      </p:pic>
    </p:spTree>
    <p:extLst>
      <p:ext uri="{BB962C8B-B14F-4D97-AF65-F5344CB8AC3E}">
        <p14:creationId xmlns:p14="http://schemas.microsoft.com/office/powerpoint/2010/main" val="2834738119"/>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1D9A46C-D3F3-4D45-B248-B831C6B5FC8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5FA78568-A730-4D3B-A489-FD854E91254A}">
  <ds:schemaRefs>
    <ds:schemaRef ds:uri="http://schemas.microsoft.com/sharepoint/v3/contenttype/forms"/>
  </ds:schemaRefs>
</ds:datastoreItem>
</file>

<file path=customXml/itemProps3.xml><?xml version="1.0" encoding="utf-8"?>
<ds:datastoreItem xmlns:ds="http://schemas.openxmlformats.org/officeDocument/2006/customXml" ds:itemID="{A7D90517-43A3-4BC6-B197-5C7B7D3DBC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{7941FE6C-DC17-4EE4-B9E8-AAC621D2FE55}tf11429527_win32</Template>
  <TotalTime>793</TotalTime>
  <Words>542</Words>
  <Application>Microsoft Office PowerPoint</Application>
  <PresentationFormat>Widescreen</PresentationFormat>
  <Paragraphs>103</Paragraphs>
  <Slides>13</Slides>
  <Notes>8</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Amasis MT Pro Black</vt:lpstr>
      <vt:lpstr>Arial</vt:lpstr>
      <vt:lpstr>Calibri</vt:lpstr>
      <vt:lpstr>Century Gothic</vt:lpstr>
      <vt:lpstr>Karla</vt:lpstr>
      <vt:lpstr>Univers Condensed Light</vt:lpstr>
      <vt:lpstr>Office Theme</vt:lpstr>
      <vt:lpstr>PARAHEALTH System</vt:lpstr>
      <vt:lpstr>PowerPoint Presentation</vt:lpstr>
      <vt:lpstr>PowerPoint Presentation</vt:lpstr>
      <vt:lpstr>Objective</vt:lpstr>
      <vt:lpstr>PowerPoint Presentation</vt:lpstr>
      <vt:lpstr>PowerPoint Presentation</vt:lpstr>
      <vt:lpstr>Flowchart</vt:lpstr>
      <vt:lpstr>USE OF BLYNK   In our PARAHEALTH project, the Blynk mobile application displays all the health data collected by the system. It shows a heart rate gauge and a SpO₂ percentage to monitor oxygen levels. The app also presents body and room temperature readings along with humidity levels. If any parameter goes beyond safe limits, the app receives alert messages to notify the user immediately. Additionally, it provides a manual alarm reset button to turn of The buzzer after addressing issue </vt:lpstr>
      <vt:lpstr>Blynk Connection</vt:lpstr>
      <vt:lpstr>WORKING</vt:lpstr>
      <vt:lpstr>PowerPoint Presentation</vt:lpstr>
      <vt:lpstr> </vt:lpstr>
      <vt:lpstr>Thankyou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Mushtaq Ahmad</dc:creator>
  <cp:lastModifiedBy>Mushtaq Ahmad</cp:lastModifiedBy>
  <cp:revision>6</cp:revision>
  <dcterms:created xsi:type="dcterms:W3CDTF">2025-05-20T06:57:41Z</dcterms:created>
  <dcterms:modified xsi:type="dcterms:W3CDTF">2026-01-04T13:49:13Z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